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y="6858000" cx="12192000"/>
  <p:notesSz cx="6858000" cy="9144000"/>
  <p:embeddedFontLst>
    <p:embeddedFont>
      <p:font typeface="Quattrocento Sans"/>
      <p:regular r:id="rId44"/>
      <p:bold r:id="rId45"/>
      <p:italic r:id="rId46"/>
      <p:boldItalic r:id="rId47"/>
    </p:embeddedFont>
    <p:embeddedFont>
      <p:font typeface="Arial Black"/>
      <p:regular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9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9" roundtripDataSignature="AMtx7mjkOsCbG6Gz5JbXucxdwKgkfquH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477602B-7765-47F1-B6A9-0892101B5BD4}">
  <a:tblStyle styleId="{D477602B-7765-47F1-B6A9-0892101B5BD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  <a:tblStyle styleId="{F4F91485-AD90-4684-9DE1-E91089841A0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EB7F9055-86BE-46DA-A5BE-DA51F700AA9B}" styleName="Table_2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96" orient="horz"/>
        <p:guide pos="384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3.xml"/><Relationship Id="rId26" Type="http://schemas.openxmlformats.org/officeDocument/2006/relationships/slide" Target="slides/slide20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42" Type="http://schemas.openxmlformats.org/officeDocument/2006/relationships/slide" Target="slides/slide36.xml"/><Relationship Id="rId47" Type="http://schemas.openxmlformats.org/officeDocument/2006/relationships/font" Target="fonts/QuattrocentoSans-boldItalic.fntdata"/><Relationship Id="rId34" Type="http://schemas.openxmlformats.org/officeDocument/2006/relationships/slide" Target="slides/slide28.xml"/><Relationship Id="rId21" Type="http://schemas.openxmlformats.org/officeDocument/2006/relationships/slide" Target="slides/slide15.xml"/><Relationship Id="rId50" Type="http://schemas.openxmlformats.org/officeDocument/2006/relationships/customXml" Target="../customXml/item1.xml"/><Relationship Id="rId7" Type="http://schemas.openxmlformats.org/officeDocument/2006/relationships/slide" Target="slides/slide1.xml"/><Relationship Id="rId2" Type="http://schemas.openxmlformats.org/officeDocument/2006/relationships/viewProps" Target="viewProps.xml"/><Relationship Id="rId29" Type="http://schemas.openxmlformats.org/officeDocument/2006/relationships/slide" Target="slides/slide23.xml"/><Relationship Id="rId16" Type="http://schemas.openxmlformats.org/officeDocument/2006/relationships/slide" Target="slides/slide10.xml"/><Relationship Id="rId40" Type="http://schemas.openxmlformats.org/officeDocument/2006/relationships/slide" Target="slides/slide34.xml"/><Relationship Id="rId45" Type="http://schemas.openxmlformats.org/officeDocument/2006/relationships/font" Target="fonts/QuattrocentoSans-bold.fntdata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24" Type="http://schemas.openxmlformats.org/officeDocument/2006/relationships/slide" Target="slides/slide18.xml"/><Relationship Id="rId11" Type="http://schemas.openxmlformats.org/officeDocument/2006/relationships/slide" Target="slides/slide5.xml"/><Relationship Id="rId49" Type="http://customschemas.google.com/relationships/presentationmetadata" Target="metadata"/><Relationship Id="rId5" Type="http://schemas.openxmlformats.org/officeDocument/2006/relationships/slideMaster" Target="slideMasters/slideMaster1.xml"/><Relationship Id="rId36" Type="http://schemas.openxmlformats.org/officeDocument/2006/relationships/slide" Target="slides/slide30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5" Type="http://schemas.openxmlformats.org/officeDocument/2006/relationships/slide" Target="slides/slide9.xml"/><Relationship Id="rId44" Type="http://schemas.openxmlformats.org/officeDocument/2006/relationships/font" Target="fonts/QuattrocentoSans-regular.fntdata"/><Relationship Id="rId31" Type="http://schemas.openxmlformats.org/officeDocument/2006/relationships/slide" Target="slides/slide2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52" Type="http://schemas.openxmlformats.org/officeDocument/2006/relationships/customXml" Target="../customXml/item3.xml"/><Relationship Id="rId43" Type="http://schemas.openxmlformats.org/officeDocument/2006/relationships/slide" Target="slides/slide37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ArialBlack-regular.fntdata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14" Type="http://schemas.openxmlformats.org/officeDocument/2006/relationships/slide" Target="slides/slide8.xml"/><Relationship Id="rId8" Type="http://schemas.openxmlformats.org/officeDocument/2006/relationships/slide" Target="slides/slide2.xml"/><Relationship Id="rId51" Type="http://schemas.openxmlformats.org/officeDocument/2006/relationships/customXml" Target="../customXml/item2.xml"/><Relationship Id="rId3" Type="http://schemas.openxmlformats.org/officeDocument/2006/relationships/presProps" Target="presProps.xml"/><Relationship Id="rId46" Type="http://schemas.openxmlformats.org/officeDocument/2006/relationships/font" Target="fonts/QuattrocentoSans-italic.fntdata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5" Type="http://schemas.openxmlformats.org/officeDocument/2006/relationships/slide" Target="slides/slide1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41" Type="http://schemas.openxmlformats.org/officeDocument/2006/relationships/slide" Target="slides/slide35.xml"/><Relationship Id="rId20" Type="http://schemas.openxmlformats.org/officeDocument/2006/relationships/slide" Target="slides/slide14.xml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F0000"/>
              </a:solidFill>
            </a:endParaRPr>
          </a:p>
        </p:txBody>
      </p:sp>
      <p:sp>
        <p:nvSpPr>
          <p:cNvPr id="202" name="Google Shape;20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7" name="Google Shape;35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/>
          <p:nvPr>
            <p:ph idx="2" type="sldImg"/>
          </p:nvPr>
        </p:nvSpPr>
        <p:spPr>
          <a:xfrm>
            <a:off x="685800" y="1154113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2" name="Google Shape;72;p4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4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5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>
  <p:cSld name="Titel en 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1"/>
          <p:cNvSpPr txBox="1"/>
          <p:nvPr>
            <p:ph type="title"/>
          </p:nvPr>
        </p:nvSpPr>
        <p:spPr>
          <a:xfrm>
            <a:off x="720725" y="362607"/>
            <a:ext cx="10747375" cy="8851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195D"/>
              </a:buClr>
              <a:buSzPts val="2400"/>
              <a:buFont typeface="Arial"/>
              <a:buNone/>
              <a:defRPr b="1" sz="2400">
                <a:solidFill>
                  <a:srgbClr val="51195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1"/>
          <p:cNvSpPr txBox="1"/>
          <p:nvPr>
            <p:ph idx="1" type="body"/>
          </p:nvPr>
        </p:nvSpPr>
        <p:spPr>
          <a:xfrm>
            <a:off x="720725" y="2064885"/>
            <a:ext cx="10741354" cy="3935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195D"/>
              </a:buClr>
              <a:buSzPts val="16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C1F3"/>
              </a:buClr>
              <a:buSzPts val="1600"/>
              <a:buFont typeface="Arial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5668"/>
              </a:buClr>
              <a:buSzPts val="16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5668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C0F3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1"/>
          <p:cNvSpPr txBox="1"/>
          <p:nvPr>
            <p:ph idx="2" type="body"/>
          </p:nvPr>
        </p:nvSpPr>
        <p:spPr>
          <a:xfrm>
            <a:off x="726746" y="1434874"/>
            <a:ext cx="10741354" cy="449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195D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C0F3"/>
              </a:buClr>
              <a:buSzPts val="1400"/>
              <a:buFont typeface="Arial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195D"/>
              </a:buClr>
              <a:buSzPts val="1400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C0F3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blue" showMasterSp="0">
  <p:cSld name="Closing slide blu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3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4A2"/>
          </a:solidFill>
          <a:ln>
            <a:noFill/>
          </a:ln>
        </p:spPr>
      </p:sp>
      <p:sp>
        <p:nvSpPr>
          <p:cNvPr id="37" name="Google Shape;37;p43"/>
          <p:cNvSpPr txBox="1"/>
          <p:nvPr>
            <p:ph idx="1" type="body"/>
          </p:nvPr>
        </p:nvSpPr>
        <p:spPr>
          <a:xfrm>
            <a:off x="480000" y="6507006"/>
            <a:ext cx="5971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921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000"/>
              <a:buChar char="•"/>
              <a:defRPr b="0" sz="1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" name="Google Shape;38;p43"/>
          <p:cNvPicPr preferRelativeResize="0"/>
          <p:nvPr>
            <p:ph idx="3" type="pic"/>
          </p:nvPr>
        </p:nvPicPr>
        <p:blipFill/>
        <p:spPr>
          <a:xfrm>
            <a:off x="7460683" y="488563"/>
            <a:ext cx="4230495" cy="1112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39" name="Google Shape;39;p43"/>
          <p:cNvSpPr txBox="1"/>
          <p:nvPr>
            <p:ph idx="4" type="body"/>
          </p:nvPr>
        </p:nvSpPr>
        <p:spPr>
          <a:xfrm>
            <a:off x="9495913" y="6476048"/>
            <a:ext cx="2195259" cy="24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-3302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Char char="•"/>
              <a:defRPr b="1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3"/>
          <p:cNvSpPr txBox="1"/>
          <p:nvPr>
            <p:ph type="ctrTitle"/>
          </p:nvPr>
        </p:nvSpPr>
        <p:spPr>
          <a:xfrm>
            <a:off x="0" y="485184"/>
            <a:ext cx="7344000" cy="1119158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360000" spcFirstLastPara="1" rIns="450000" wrap="square" tIns="720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3"/>
          <p:cNvSpPr txBox="1"/>
          <p:nvPr>
            <p:ph idx="5" type="subTitle"/>
          </p:nvPr>
        </p:nvSpPr>
        <p:spPr>
          <a:xfrm>
            <a:off x="7" y="4482000"/>
            <a:ext cx="12191999" cy="1656000"/>
          </a:xfrm>
          <a:prstGeom prst="rect">
            <a:avLst/>
          </a:prstGeom>
          <a:solidFill>
            <a:schemeClr val="dk2">
              <a:alpha val="89803"/>
            </a:schemeClr>
          </a:solidFill>
          <a:ln>
            <a:noFill/>
          </a:ln>
        </p:spPr>
        <p:txBody>
          <a:bodyPr anchorCtr="0" anchor="t" bIns="216000" lIns="360000" spcFirstLastPara="1" rIns="360000" wrap="square" tIns="2160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4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4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4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4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8.jpg"/><Relationship Id="rId9" Type="http://schemas.openxmlformats.org/officeDocument/2006/relationships/image" Target="../media/image2.png"/><Relationship Id="rId5" Type="http://schemas.openxmlformats.org/officeDocument/2006/relationships/image" Target="../media/image6.jpg"/><Relationship Id="rId6" Type="http://schemas.openxmlformats.org/officeDocument/2006/relationships/image" Target="../media/image9.jpg"/><Relationship Id="rId7" Type="http://schemas.openxmlformats.org/officeDocument/2006/relationships/image" Target="../media/image31.png"/><Relationship Id="rId8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Relationship Id="rId4" Type="http://schemas.openxmlformats.org/officeDocument/2006/relationships/image" Target="../media/image19.jpg"/><Relationship Id="rId5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9" Type="http://schemas.openxmlformats.org/officeDocument/2006/relationships/image" Target="../media/image10.jpg"/><Relationship Id="rId5" Type="http://schemas.openxmlformats.org/officeDocument/2006/relationships/image" Target="../media/image37.png"/><Relationship Id="rId6" Type="http://schemas.openxmlformats.org/officeDocument/2006/relationships/image" Target="../media/image26.png"/><Relationship Id="rId7" Type="http://schemas.openxmlformats.org/officeDocument/2006/relationships/image" Target="../media/image22.png"/><Relationship Id="rId8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3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hyperlink" Target="http://endtb.org/guid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jpg"/><Relationship Id="rId4" Type="http://schemas.openxmlformats.org/officeDocument/2006/relationships/image" Target="../media/image29.png"/><Relationship Id="rId5" Type="http://schemas.openxmlformats.org/officeDocument/2006/relationships/image" Target="../media/image2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hyperlink" Target="http://endtb.org/guide" TargetMode="External"/><Relationship Id="rId9" Type="http://schemas.openxmlformats.org/officeDocument/2006/relationships/image" Target="../media/image15.png"/><Relationship Id="rId5" Type="http://schemas.openxmlformats.org/officeDocument/2006/relationships/image" Target="../media/image4.png"/><Relationship Id="rId6" Type="http://schemas.openxmlformats.org/officeDocument/2006/relationships/image" Target="../media/image12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9.jpg"/><Relationship Id="rId6" Type="http://schemas.openxmlformats.org/officeDocument/2006/relationships/image" Target="../media/image31.png"/><Relationship Id="rId7" Type="http://schemas.openxmlformats.org/officeDocument/2006/relationships/image" Target="../media/image5.jpg"/><Relationship Id="rId8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hyperlink" Target="https://www.pri.org/stories/2011-11-14/face-tb-mildred-fernando" TargetMode="External"/><Relationship Id="rId5" Type="http://schemas.openxmlformats.org/officeDocument/2006/relationships/image" Target="../media/image34.png"/><Relationship Id="rId6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/>
          <p:nvPr>
            <p:ph type="ctrTitle"/>
          </p:nvPr>
        </p:nvSpPr>
        <p:spPr>
          <a:xfrm>
            <a:off x="6547800" y="8301"/>
            <a:ext cx="5297400" cy="32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3600"/>
              <a:buFont typeface="Arial Black"/>
              <a:buNone/>
            </a:pPr>
            <a:r>
              <a:rPr lang="en-US" sz="3600">
                <a:solidFill>
                  <a:srgbClr val="C55A11"/>
                </a:solidFill>
                <a:latin typeface="Arial Black"/>
                <a:ea typeface="Arial Black"/>
                <a:cs typeface="Arial Black"/>
                <a:sym typeface="Arial Black"/>
              </a:rPr>
              <a:t>Patient monitoring for drug safety during MDR-TB treatment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6947550" y="3215900"/>
            <a:ext cx="4497900" cy="3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5714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23-25 August 2021</a:t>
            </a:r>
            <a:endParaRPr>
              <a:solidFill>
                <a:schemeClr val="dk1"/>
              </a:solidFill>
            </a:endParaRPr>
          </a:p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5714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Manila, Philippines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5714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5714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Mamel Quelapio. MD</a:t>
            </a:r>
            <a:endParaRPr>
              <a:solidFill>
                <a:schemeClr val="dk1"/>
              </a:solidFill>
            </a:endParaRPr>
          </a:p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5714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Consultant, TB Alliance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collaboration with TBPeople Philippines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 b="85185" l="83199" r="2033" t="2371"/>
          <a:stretch/>
        </p:blipFill>
        <p:spPr>
          <a:xfrm>
            <a:off x="8541195" y="5852160"/>
            <a:ext cx="1310641" cy="853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lloons, Pills, Sleeves: Weight Loss Options Grow" id="102" name="Google Shape;102;p1"/>
          <p:cNvPicPr preferRelativeResize="0"/>
          <p:nvPr/>
        </p:nvPicPr>
        <p:blipFill rotWithShape="1">
          <a:blip r:embed="rId4">
            <a:alphaModFix/>
          </a:blip>
          <a:srcRect b="0" l="0" r="18043" t="6530"/>
          <a:stretch/>
        </p:blipFill>
        <p:spPr>
          <a:xfrm>
            <a:off x="577115" y="1252763"/>
            <a:ext cx="2545680" cy="1565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ood Extraction 3 High-Res Stock Photo - Getty Images" id="103" name="Google Shape;10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3850" y="2791604"/>
            <a:ext cx="2254408" cy="15036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visual disturbances" id="104" name="Google Shape;10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10828" y="1252763"/>
            <a:ext cx="2545680" cy="1693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7">
            <a:alphaModFix/>
          </a:blip>
          <a:srcRect b="46976" l="27228" r="43370" t="18694"/>
          <a:stretch/>
        </p:blipFill>
        <p:spPr>
          <a:xfrm>
            <a:off x="584666" y="4286381"/>
            <a:ext cx="2499935" cy="1641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diagnostic challenge of small fibre neuropathy: clinical presentations,  evaluations, and causes - The Lancet Neurology" id="106" name="Google Shape;106;p1"/>
          <p:cNvPicPr preferRelativeResize="0"/>
          <p:nvPr/>
        </p:nvPicPr>
        <p:blipFill rotWithShape="1">
          <a:blip r:embed="rId8">
            <a:alphaModFix/>
          </a:blip>
          <a:srcRect b="0" l="0" r="4648" t="45524"/>
          <a:stretch/>
        </p:blipFill>
        <p:spPr>
          <a:xfrm>
            <a:off x="3005472" y="2818272"/>
            <a:ext cx="2538877" cy="1523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056436" y="4174990"/>
            <a:ext cx="2454464" cy="175318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0" y="8310"/>
            <a:ext cx="12192000" cy="461665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LIFT-TB Community Engagement Project Training of Trainers for TBPeople Philippines 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standing in a room&#10;&#10;Description automatically generated" id="204" name="Google Shape;204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2800" y="2320042"/>
            <a:ext cx="3027985" cy="404058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 txBox="1"/>
          <p:nvPr/>
        </p:nvSpPr>
        <p:spPr>
          <a:xfrm>
            <a:off x="554478" y="2235256"/>
            <a:ext cx="3138387" cy="3108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“I was put on an injectable and after 2 months I experienced ringing in my ears which was very uncomfortable. Fortunately, they changed the injectable to an oral one.”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J. T. Philippines, Patient Support Group Leader</a:t>
            </a:r>
            <a:endParaRPr/>
          </a:p>
        </p:txBody>
      </p:sp>
      <p:sp>
        <p:nvSpPr>
          <p:cNvPr id="206" name="Google Shape;206;p10"/>
          <p:cNvSpPr txBox="1"/>
          <p:nvPr>
            <p:ph type="title"/>
          </p:nvPr>
        </p:nvSpPr>
        <p:spPr>
          <a:xfrm>
            <a:off x="655547" y="970929"/>
            <a:ext cx="5985165" cy="1264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</a:pPr>
            <a:r>
              <a:rPr b="1" lang="en-US" sz="2667"/>
              <a:t>Fortunately, saved from permanent hearing loss!</a:t>
            </a:r>
            <a:endParaRPr/>
          </a:p>
        </p:txBody>
      </p:sp>
      <p:pic>
        <p:nvPicPr>
          <p:cNvPr id="207" name="Google Shape;207;p10"/>
          <p:cNvPicPr preferRelativeResize="0"/>
          <p:nvPr/>
        </p:nvPicPr>
        <p:blipFill rotWithShape="1">
          <a:blip r:embed="rId4">
            <a:alphaModFix/>
          </a:blip>
          <a:srcRect b="4374" l="6458" r="43355" t="0"/>
          <a:stretch/>
        </p:blipFill>
        <p:spPr>
          <a:xfrm>
            <a:off x="7536874" y="2239400"/>
            <a:ext cx="3535376" cy="427624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 txBox="1"/>
          <p:nvPr/>
        </p:nvSpPr>
        <p:spPr>
          <a:xfrm>
            <a:off x="7072978" y="776327"/>
            <a:ext cx="5551284" cy="13042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options: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drugs and regimens </a:t>
            </a:r>
            <a:endParaRPr/>
          </a:p>
        </p:txBody>
      </p:sp>
      <p:pic>
        <p:nvPicPr>
          <p:cNvPr id="209" name="Google Shape;209;p10"/>
          <p:cNvPicPr preferRelativeResize="0"/>
          <p:nvPr/>
        </p:nvPicPr>
        <p:blipFill rotWithShape="1">
          <a:blip r:embed="rId5">
            <a:alphaModFix/>
          </a:blip>
          <a:srcRect b="46825" l="16769" r="70707" t="15412"/>
          <a:stretch/>
        </p:blipFill>
        <p:spPr>
          <a:xfrm>
            <a:off x="3769872" y="2239400"/>
            <a:ext cx="3334736" cy="437039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0"/>
          <p:cNvSpPr txBox="1"/>
          <p:nvPr/>
        </p:nvSpPr>
        <p:spPr>
          <a:xfrm>
            <a:off x="317806" y="243956"/>
            <a:ext cx="5904656" cy="646331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Background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"/>
          <p:cNvSpPr txBox="1"/>
          <p:nvPr>
            <p:ph type="title"/>
          </p:nvPr>
        </p:nvSpPr>
        <p:spPr>
          <a:xfrm>
            <a:off x="720725" y="362607"/>
            <a:ext cx="9860189" cy="13834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000"/>
              <a:buFont typeface="Aharoni"/>
              <a:buNone/>
            </a:pPr>
            <a:r>
              <a:rPr lang="en-US" sz="40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Adverse event types for reporting</a:t>
            </a:r>
            <a:endParaRPr/>
          </a:p>
        </p:txBody>
      </p:sp>
      <p:sp>
        <p:nvSpPr>
          <p:cNvPr id="217" name="Google Shape;217;p11"/>
          <p:cNvSpPr txBox="1"/>
          <p:nvPr>
            <p:ph idx="1" type="body"/>
          </p:nvPr>
        </p:nvSpPr>
        <p:spPr>
          <a:xfrm>
            <a:off x="1270704" y="1894114"/>
            <a:ext cx="10741354" cy="4735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514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Serious adverse event (SAE)</a:t>
            </a:r>
            <a:endParaRPr/>
          </a:p>
          <a:p>
            <a:pPr indent="0" lvl="0" marL="571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5143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AE of special interest (AESI) </a:t>
            </a:r>
            <a:endParaRPr/>
          </a:p>
          <a:p>
            <a:pPr indent="0" lvl="2" marL="460375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51435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AE leading to treatment discontinuation or change in drug dosage (for BPaL only) </a:t>
            </a:r>
            <a:endParaRPr/>
          </a:p>
        </p:txBody>
      </p:sp>
      <p:sp>
        <p:nvSpPr>
          <p:cNvPr id="218" name="Google Shape;218;p11"/>
          <p:cNvSpPr txBox="1"/>
          <p:nvPr/>
        </p:nvSpPr>
        <p:spPr>
          <a:xfrm>
            <a:off x="1270704" y="2071226"/>
            <a:ext cx="477520" cy="461665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19" name="Google Shape;219;p11"/>
          <p:cNvSpPr txBox="1"/>
          <p:nvPr/>
        </p:nvSpPr>
        <p:spPr>
          <a:xfrm>
            <a:off x="1270704" y="3654372"/>
            <a:ext cx="477520" cy="461665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20" name="Google Shape;220;p11"/>
          <p:cNvSpPr txBox="1"/>
          <p:nvPr/>
        </p:nvSpPr>
        <p:spPr>
          <a:xfrm>
            <a:off x="1270704" y="5006685"/>
            <a:ext cx="477520" cy="461665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/>
          <p:nvPr/>
        </p:nvSpPr>
        <p:spPr>
          <a:xfrm>
            <a:off x="2062189" y="2074560"/>
            <a:ext cx="9433668" cy="4130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3F3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F3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3F3000"/>
                </a:solidFill>
                <a:latin typeface="Calibri"/>
                <a:ea typeface="Calibri"/>
                <a:cs typeface="Calibri"/>
                <a:sym typeface="Calibri"/>
              </a:rPr>
              <a:t>death or a life-threatening experience               or 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3F3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F3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3F3000"/>
                </a:solidFill>
                <a:latin typeface="Calibri"/>
                <a:ea typeface="Calibri"/>
                <a:cs typeface="Calibri"/>
                <a:sym typeface="Calibri"/>
              </a:rPr>
              <a:t>hospitalization or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extended length of stay in the hospital;</a:t>
            </a:r>
            <a:r>
              <a:rPr lang="en-US" sz="2400">
                <a:solidFill>
                  <a:srgbClr val="3F3000"/>
                </a:solidFill>
                <a:latin typeface="Calibri"/>
                <a:ea typeface="Calibri"/>
                <a:cs typeface="Calibri"/>
                <a:sym typeface="Calibri"/>
              </a:rPr>
              <a:t> or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3F3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3F3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3F3000"/>
                </a:solidFill>
                <a:latin typeface="Calibri"/>
                <a:ea typeface="Calibri"/>
                <a:cs typeface="Calibri"/>
                <a:sym typeface="Calibri"/>
              </a:rPr>
              <a:t>going to or significant (permanent) disability or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disruption </a:t>
            </a:r>
            <a:r>
              <a:rPr lang="en-US" sz="2400">
                <a:solidFill>
                  <a:srgbClr val="3F3000"/>
                </a:solidFill>
                <a:latin typeface="Calibri"/>
                <a:ea typeface="Calibri"/>
                <a:cs typeface="Calibri"/>
                <a:sym typeface="Calibri"/>
              </a:rPr>
              <a:t>of normal activities; or 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3F3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Abnormality noted in the baby at the time of birth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9824" y="2387233"/>
            <a:ext cx="514350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9824" y="3127114"/>
            <a:ext cx="495300" cy="450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14539" y="3924475"/>
            <a:ext cx="495300" cy="47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56466" y="4745328"/>
            <a:ext cx="611446" cy="599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48864" y="2242270"/>
            <a:ext cx="873907" cy="65955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2"/>
          <p:cNvSpPr/>
          <p:nvPr/>
        </p:nvSpPr>
        <p:spPr>
          <a:xfrm>
            <a:off x="1829824" y="1759069"/>
            <a:ext cx="481439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F3000"/>
                </a:solidFill>
                <a:latin typeface="Calibri"/>
                <a:ea typeface="Calibri"/>
                <a:cs typeface="Calibri"/>
                <a:sym typeface="Calibri"/>
              </a:rPr>
              <a:t>An adverse event that leads to: </a:t>
            </a:r>
            <a:endParaRPr/>
          </a:p>
        </p:txBody>
      </p:sp>
      <p:sp>
        <p:nvSpPr>
          <p:cNvPr id="233" name="Google Shape;233;p12"/>
          <p:cNvSpPr/>
          <p:nvPr/>
        </p:nvSpPr>
        <p:spPr>
          <a:xfrm>
            <a:off x="1727539" y="5854693"/>
            <a:ext cx="953202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000"/>
                </a:solidFill>
                <a:latin typeface="Calibri"/>
                <a:ea typeface="Calibri"/>
                <a:cs typeface="Calibri"/>
                <a:sym typeface="Calibri"/>
              </a:rPr>
              <a:t>Note: An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 </a:t>
            </a:r>
            <a:r>
              <a:rPr lang="en-US" sz="2400">
                <a:solidFill>
                  <a:srgbClr val="3F3000"/>
                </a:solidFill>
                <a:latin typeface="Calibri"/>
                <a:ea typeface="Calibri"/>
                <a:cs typeface="Calibri"/>
                <a:sym typeface="Calibri"/>
              </a:rPr>
              <a:t>that does not immediately result in one of the above outcomes but requires an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 </a:t>
            </a:r>
            <a:r>
              <a:rPr lang="en-US" sz="2400">
                <a:solidFill>
                  <a:srgbClr val="3F3000"/>
                </a:solidFill>
                <a:latin typeface="Calibri"/>
                <a:ea typeface="Calibri"/>
                <a:cs typeface="Calibri"/>
                <a:sym typeface="Calibri"/>
              </a:rPr>
              <a:t>to prevent it from happening</a:t>
            </a:r>
            <a:endParaRPr/>
          </a:p>
        </p:txBody>
      </p:sp>
      <p:pic>
        <p:nvPicPr>
          <p:cNvPr id="234" name="Google Shape;234;p12"/>
          <p:cNvPicPr preferRelativeResize="0"/>
          <p:nvPr/>
        </p:nvPicPr>
        <p:blipFill rotWithShape="1">
          <a:blip r:embed="rId8">
            <a:alphaModFix/>
          </a:blip>
          <a:srcRect b="5940" l="27181" r="42545" t="18099"/>
          <a:stretch/>
        </p:blipFill>
        <p:spPr>
          <a:xfrm>
            <a:off x="10362176" y="42987"/>
            <a:ext cx="1794766" cy="253323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2"/>
          <p:cNvSpPr txBox="1"/>
          <p:nvPr/>
        </p:nvSpPr>
        <p:spPr>
          <a:xfrm>
            <a:off x="1935222" y="779909"/>
            <a:ext cx="997374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Serious adverse event (SAE)</a:t>
            </a:r>
            <a:endParaRPr/>
          </a:p>
        </p:txBody>
      </p:sp>
      <p:pic>
        <p:nvPicPr>
          <p:cNvPr descr="Icon&#10;&#10;Description automatically generated" id="236" name="Google Shape;236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22337" y="779909"/>
            <a:ext cx="1012885" cy="1012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"/>
          <p:cNvSpPr txBox="1"/>
          <p:nvPr/>
        </p:nvSpPr>
        <p:spPr>
          <a:xfrm>
            <a:off x="1472323" y="2063211"/>
            <a:ext cx="9435164" cy="1496417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360000" wrap="square" tIns="46025">
            <a:no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3F3000"/>
                </a:solidFill>
                <a:latin typeface="Calibri"/>
                <a:ea typeface="Calibri"/>
                <a:cs typeface="Calibri"/>
                <a:sym typeface="Calibri"/>
              </a:rPr>
              <a:t>An adverse event that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happened</a:t>
            </a:r>
            <a:r>
              <a:rPr b="0" i="0" lang="en-US" sz="2800" u="none" cap="none" strike="noStrike">
                <a:solidFill>
                  <a:srgbClr val="3F3000"/>
                </a:solidFill>
                <a:latin typeface="Calibri"/>
                <a:ea typeface="Calibri"/>
                <a:cs typeface="Calibri"/>
                <a:sym typeface="Calibri"/>
              </a:rPr>
              <a:t> during clinical trials which are of interest and should be reported regardless of its seriousness, severity or cause.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3F3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3"/>
          <p:cNvSpPr txBox="1"/>
          <p:nvPr/>
        </p:nvSpPr>
        <p:spPr>
          <a:xfrm>
            <a:off x="816582" y="1179238"/>
            <a:ext cx="477520" cy="461665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44" name="Google Shape;244;p13"/>
          <p:cNvSpPr txBox="1"/>
          <p:nvPr/>
        </p:nvSpPr>
        <p:spPr>
          <a:xfrm>
            <a:off x="1829467" y="1091123"/>
            <a:ext cx="997374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Adverse event of special interest (AESI)</a:t>
            </a:r>
            <a:endParaRPr/>
          </a:p>
        </p:txBody>
      </p:sp>
      <p:pic>
        <p:nvPicPr>
          <p:cNvPr descr="Icon&#10;&#10;Description automatically generated" id="245" name="Google Shape;24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659" y="903627"/>
            <a:ext cx="1012885" cy="1012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"/>
          <p:cNvSpPr/>
          <p:nvPr/>
        </p:nvSpPr>
        <p:spPr>
          <a:xfrm>
            <a:off x="2678486" y="3982067"/>
            <a:ext cx="8975528" cy="2739483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4"/>
          <p:cNvSpPr txBox="1"/>
          <p:nvPr>
            <p:ph type="title"/>
          </p:nvPr>
        </p:nvSpPr>
        <p:spPr>
          <a:xfrm>
            <a:off x="606880" y="327533"/>
            <a:ext cx="988927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Aharoni"/>
              <a:buNone/>
            </a:pPr>
            <a:r>
              <a:rPr b="1" lang="en-US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Patient assessments for PWTB on MDR-/RR-TB treatment </a:t>
            </a:r>
            <a:endParaRPr/>
          </a:p>
        </p:txBody>
      </p:sp>
      <p:sp>
        <p:nvSpPr>
          <p:cNvPr id="253" name="Google Shape;253;p14"/>
          <p:cNvSpPr txBox="1"/>
          <p:nvPr>
            <p:ph idx="1" type="body"/>
          </p:nvPr>
        </p:nvSpPr>
        <p:spPr>
          <a:xfrm>
            <a:off x="3593985" y="204106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4300"/>
              <a:t>Bacteriologic assessment </a:t>
            </a:r>
            <a:endParaRPr/>
          </a:p>
          <a:p>
            <a:pPr indent="-618490" lvl="0" marL="7429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4300"/>
              <a:t>Clinical assessment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900"/>
          </a:p>
          <a:p>
            <a:pPr indent="-680720" lvl="0" marL="7429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4300"/>
              <a:t>Blood tests </a:t>
            </a:r>
            <a:endParaRPr/>
          </a:p>
        </p:txBody>
      </p:sp>
      <p:sp>
        <p:nvSpPr>
          <p:cNvPr id="254" name="Google Shape;254;p14"/>
          <p:cNvSpPr txBox="1"/>
          <p:nvPr/>
        </p:nvSpPr>
        <p:spPr>
          <a:xfrm>
            <a:off x="2987653" y="2252804"/>
            <a:ext cx="477520" cy="461665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55" name="Google Shape;255;p14"/>
          <p:cNvSpPr txBox="1"/>
          <p:nvPr/>
        </p:nvSpPr>
        <p:spPr>
          <a:xfrm>
            <a:off x="2908169" y="4057791"/>
            <a:ext cx="477520" cy="461665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56" name="Google Shape;256;p14"/>
          <p:cNvSpPr txBox="1"/>
          <p:nvPr/>
        </p:nvSpPr>
        <p:spPr>
          <a:xfrm>
            <a:off x="3031361" y="5715103"/>
            <a:ext cx="360260" cy="461665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57" name="Google Shape;257;p14"/>
          <p:cNvSpPr/>
          <p:nvPr/>
        </p:nvSpPr>
        <p:spPr>
          <a:xfrm>
            <a:off x="7504613" y="2187833"/>
            <a:ext cx="659439" cy="3053239"/>
          </a:xfrm>
          <a:prstGeom prst="rightBrace">
            <a:avLst>
              <a:gd fmla="val 28142" name="adj1"/>
              <a:gd fmla="val 52035" name="adj2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4"/>
          <p:cNvSpPr txBox="1"/>
          <p:nvPr/>
        </p:nvSpPr>
        <p:spPr>
          <a:xfrm>
            <a:off x="3630661" y="4510656"/>
            <a:ext cx="411310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Interviews, physical examination and procedures</a:t>
            </a:r>
            <a:endParaRPr/>
          </a:p>
        </p:txBody>
      </p:sp>
      <p:sp>
        <p:nvSpPr>
          <p:cNvPr id="259" name="Google Shape;259;p14"/>
          <p:cNvSpPr txBox="1"/>
          <p:nvPr/>
        </p:nvSpPr>
        <p:spPr>
          <a:xfrm>
            <a:off x="3654627" y="6161572"/>
            <a:ext cx="42639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Blood count, chemistries, etc. </a:t>
            </a:r>
            <a:endParaRPr/>
          </a:p>
        </p:txBody>
      </p:sp>
      <p:pic>
        <p:nvPicPr>
          <p:cNvPr descr="Balloons, Pills, Sleeves: Weight Loss Options Grow" id="260" name="Google Shape;260;p14"/>
          <p:cNvPicPr preferRelativeResize="0"/>
          <p:nvPr/>
        </p:nvPicPr>
        <p:blipFill rotWithShape="1">
          <a:blip r:embed="rId3">
            <a:alphaModFix/>
          </a:blip>
          <a:srcRect b="3265" l="422" r="25200" t="3564"/>
          <a:stretch/>
        </p:blipFill>
        <p:spPr>
          <a:xfrm>
            <a:off x="604981" y="3264364"/>
            <a:ext cx="2073506" cy="14005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ood Extraction 3 High-Res Stock Photo - Getty Images" id="261" name="Google Shape;26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5063" y="4811965"/>
            <a:ext cx="2023423" cy="1349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w DNA Sequencing Method to Diagnose Tuberculosis | Global Biodefense" id="262" name="Google Shape;26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484" y="1712245"/>
            <a:ext cx="1867451" cy="140059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4"/>
          <p:cNvSpPr txBox="1"/>
          <p:nvPr/>
        </p:nvSpPr>
        <p:spPr>
          <a:xfrm>
            <a:off x="3593985" y="2697336"/>
            <a:ext cx="408913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Smear and culture for sputum and other body fluids </a:t>
            </a:r>
            <a:endParaRPr/>
          </a:p>
        </p:txBody>
      </p:sp>
      <p:sp>
        <p:nvSpPr>
          <p:cNvPr id="264" name="Google Shape;264;p14"/>
          <p:cNvSpPr txBox="1"/>
          <p:nvPr/>
        </p:nvSpPr>
        <p:spPr>
          <a:xfrm>
            <a:off x="8307014" y="3112834"/>
            <a:ext cx="3347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Monitoring of treatment response </a:t>
            </a:r>
            <a:endParaRPr/>
          </a:p>
        </p:txBody>
      </p:sp>
      <p:sp>
        <p:nvSpPr>
          <p:cNvPr id="265" name="Google Shape;265;p14"/>
          <p:cNvSpPr txBox="1"/>
          <p:nvPr/>
        </p:nvSpPr>
        <p:spPr>
          <a:xfrm>
            <a:off x="8723199" y="4991828"/>
            <a:ext cx="269238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Monitoring of drug safety</a:t>
            </a:r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7935730" y="4208642"/>
            <a:ext cx="659439" cy="2358391"/>
          </a:xfrm>
          <a:prstGeom prst="rightBrace">
            <a:avLst>
              <a:gd fmla="val 28142" name="adj1"/>
              <a:gd fmla="val 52035" name="adj2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5"/>
          <p:cNvPicPr preferRelativeResize="0"/>
          <p:nvPr>
            <p:ph idx="3" type="pic"/>
          </p:nvPr>
        </p:nvPicPr>
        <p:blipFill/>
        <p:spPr>
          <a:xfrm>
            <a:off x="6282387" y="858101"/>
            <a:ext cx="4230495" cy="3933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272" name="Google Shape;272;p15"/>
          <p:cNvSpPr txBox="1"/>
          <p:nvPr>
            <p:ph type="ctrTitle"/>
          </p:nvPr>
        </p:nvSpPr>
        <p:spPr>
          <a:xfrm>
            <a:off x="839853" y="691854"/>
            <a:ext cx="10885068" cy="1119158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0" lIns="360000" spcFirstLastPara="1" rIns="450000" wrap="square" tIns="720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200"/>
              <a:buFont typeface="Aharoni"/>
              <a:buNone/>
            </a:pPr>
            <a:r>
              <a:rPr b="1" lang="en-US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Clinical assessment    </a:t>
            </a:r>
            <a:r>
              <a:rPr b="1" lang="en-US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for drug safety monitoring</a:t>
            </a:r>
            <a:endParaRPr/>
          </a:p>
        </p:txBody>
      </p:sp>
      <p:graphicFrame>
        <p:nvGraphicFramePr>
          <p:cNvPr id="273" name="Google Shape;273;p15"/>
          <p:cNvGraphicFramePr/>
          <p:nvPr/>
        </p:nvGraphicFramePr>
        <p:xfrm>
          <a:off x="1001804" y="218474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{D477602B-7765-47F1-B6A9-0892101B5BD4}</a:tableStyleId>
              </a:tblPr>
              <a:tblGrid>
                <a:gridCol w="3086450"/>
                <a:gridCol w="1796500"/>
                <a:gridCol w="1387575"/>
                <a:gridCol w="1367225"/>
                <a:gridCol w="1383375"/>
                <a:gridCol w="1643975"/>
              </a:tblGrid>
              <a:tr h="34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rgbClr val="C55A11"/>
                          </a:solidFill>
                        </a:rPr>
                        <a:t> </a:t>
                      </a:r>
                      <a:endParaRPr i="1" sz="1400">
                        <a:solidFill>
                          <a:srgbClr val="C55A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C55A11"/>
                    </a:solidFill>
                  </a:tcPr>
                </a:tc>
              </a:tr>
              <a:tr h="146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600">
                          <a:solidFill>
                            <a:schemeClr val="dk1"/>
                          </a:solidFill>
                        </a:rPr>
                        <a:t> Clinical check</a:t>
                      </a:r>
                      <a:endParaRPr b="0" sz="3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4400" marL="54400" anchor="ctr"/>
                </a:tc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Vital signs (blood pressure, heart rate, respiratory rate, temperature)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Interview regarding signs and symptoms, appetite, diarrhea, blurring of vision, etc; signs of fungal infection (from long-term antibiotic use such as the fluoroquinolones and linezolid) </a:t>
                      </a:r>
                      <a:endParaRPr/>
                    </a:p>
                  </a:txBody>
                  <a:tcPr marT="0" marB="0" marR="54400" marL="54400" anchor="ctr"/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274" name="Google Shape;274;p15"/>
          <p:cNvSpPr/>
          <p:nvPr/>
        </p:nvSpPr>
        <p:spPr>
          <a:xfrm>
            <a:off x="565371" y="3792163"/>
            <a:ext cx="375386" cy="22138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5"/>
          <p:cNvSpPr/>
          <p:nvPr/>
        </p:nvSpPr>
        <p:spPr>
          <a:xfrm>
            <a:off x="6094694" y="944076"/>
            <a:ext cx="375386" cy="22138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4813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"/>
          <p:cNvSpPr txBox="1"/>
          <p:nvPr>
            <p:ph type="title"/>
          </p:nvPr>
        </p:nvSpPr>
        <p:spPr>
          <a:xfrm>
            <a:off x="838200" y="-18554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000"/>
              <a:buFont typeface="Aharoni"/>
              <a:buNone/>
            </a:pPr>
            <a:r>
              <a:rPr b="1" lang="en-US" sz="40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AEs associated with MDR-/RR-TB medicines</a:t>
            </a:r>
            <a:endParaRPr/>
          </a:p>
        </p:txBody>
      </p:sp>
      <p:graphicFrame>
        <p:nvGraphicFramePr>
          <p:cNvPr id="281" name="Google Shape;281;p16"/>
          <p:cNvGraphicFramePr/>
          <p:nvPr/>
        </p:nvGraphicFramePr>
        <p:xfrm>
          <a:off x="838200" y="8944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{F4F91485-AD90-4684-9DE1-E91089841A07}</a:tableStyleId>
              </a:tblPr>
              <a:tblGrid>
                <a:gridCol w="1208725"/>
                <a:gridCol w="2088850"/>
                <a:gridCol w="1518400"/>
                <a:gridCol w="56996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Grouping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Drug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Abbreviation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Associated adverse event(s) 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370850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Levofloxacin OR 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Moxifloxacin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Lfx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Mfx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C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QT prolongation</a:t>
                      </a: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, tendinitis, tendon rupture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370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Bedaquiline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Bdq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C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QT prolongation, liver function abnormalities </a:t>
                      </a:r>
                      <a:endParaRPr b="1" sz="140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381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Linezolid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Lzd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C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Myelosuppression</a:t>
                      </a: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(anemia, thrombocytopenia, neutropenia)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Neuropathies (</a:t>
                      </a:r>
                      <a:r>
                        <a:rPr b="1" lang="en-US" sz="1600">
                          <a:solidFill>
                            <a:srgbClr val="C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peripheral neuropathy; optic neuritis</a:t>
                      </a: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) 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3708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Clofazimine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Cfz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Skin discoloration, </a:t>
                      </a:r>
                      <a:r>
                        <a:rPr b="1" lang="en-US" sz="1600">
                          <a:solidFill>
                            <a:srgbClr val="C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QT prolongation</a:t>
                      </a:r>
                      <a:endParaRPr b="1" sz="140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370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Cycloserine OR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Terizidone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Cs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Tzd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C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Psychiatric effects </a:t>
                      </a: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(psychosis, depression, anxiety), neuropathies, seizures 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370850">
                <a:tc rowSpan="7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C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Ethambutol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E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Optic neuritis 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370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Delamanid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Dlm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QT prolongation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370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Pyrazinamide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Z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Hepatotoxicity, hyperuricemia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370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Imipenem-cilastatin OR</a:t>
                      </a: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Meropenem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Imp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Mpm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Injection site reactions 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Abdominal pain, nausea, vomiting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370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Amikacin (OR Streptomycin)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Am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Renal failure, hearing loss, electrolyte imbalance 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370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Ethionamide OR Prothionamide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Eto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Pto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Nausea and vomiting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Hypothyroidism (especially together with PAS)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  <a:tr h="370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P-aminosalicylic acid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PAS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Hypothyroidism (especially together with Pto/Eto )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</a:tr>
            </a:tbl>
          </a:graphicData>
        </a:graphic>
      </p:graphicFrame>
      <p:sp>
        <p:nvSpPr>
          <p:cNvPr id="282" name="Google Shape;282;p16"/>
          <p:cNvSpPr txBox="1"/>
          <p:nvPr/>
        </p:nvSpPr>
        <p:spPr>
          <a:xfrm>
            <a:off x="10703686" y="1351981"/>
            <a:ext cx="764953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Heart </a:t>
            </a:r>
            <a:endParaRPr/>
          </a:p>
        </p:txBody>
      </p:sp>
      <p:sp>
        <p:nvSpPr>
          <p:cNvPr id="283" name="Google Shape;283;p16"/>
          <p:cNvSpPr txBox="1"/>
          <p:nvPr/>
        </p:nvSpPr>
        <p:spPr>
          <a:xfrm>
            <a:off x="10127823" y="1818020"/>
            <a:ext cx="1355820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Heart / Liver</a:t>
            </a:r>
            <a:endParaRPr/>
          </a:p>
        </p:txBody>
      </p:sp>
      <p:sp>
        <p:nvSpPr>
          <p:cNvPr id="284" name="Google Shape;284;p16"/>
          <p:cNvSpPr txBox="1"/>
          <p:nvPr/>
        </p:nvSpPr>
        <p:spPr>
          <a:xfrm>
            <a:off x="9350046" y="2283716"/>
            <a:ext cx="2133597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Blood /Nerves / Eyes</a:t>
            </a:r>
            <a:endParaRPr/>
          </a:p>
        </p:txBody>
      </p:sp>
      <p:sp>
        <p:nvSpPr>
          <p:cNvPr id="285" name="Google Shape;285;p16"/>
          <p:cNvSpPr txBox="1"/>
          <p:nvPr/>
        </p:nvSpPr>
        <p:spPr>
          <a:xfrm>
            <a:off x="10127823" y="2706673"/>
            <a:ext cx="1345240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Skin / Heart </a:t>
            </a:r>
            <a:endParaRPr/>
          </a:p>
        </p:txBody>
      </p:sp>
      <p:sp>
        <p:nvSpPr>
          <p:cNvPr id="286" name="Google Shape;286;p16"/>
          <p:cNvSpPr txBox="1"/>
          <p:nvPr/>
        </p:nvSpPr>
        <p:spPr>
          <a:xfrm>
            <a:off x="9923729" y="3145238"/>
            <a:ext cx="1559914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Mental health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"/>
          <p:cNvSpPr txBox="1"/>
          <p:nvPr/>
        </p:nvSpPr>
        <p:spPr>
          <a:xfrm>
            <a:off x="1416727" y="552881"/>
            <a:ext cx="9236752" cy="647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Adverse events of special interest</a:t>
            </a:r>
            <a:endParaRPr/>
          </a:p>
        </p:txBody>
      </p:sp>
      <p:sp>
        <p:nvSpPr>
          <p:cNvPr id="293" name="Google Shape;293;p17"/>
          <p:cNvSpPr txBox="1"/>
          <p:nvPr/>
        </p:nvSpPr>
        <p:spPr>
          <a:xfrm>
            <a:off x="1416727" y="1625175"/>
            <a:ext cx="3474700" cy="38214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QT prolongation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Liver function abnormalities</a:t>
            </a:r>
            <a:endParaRPr/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Myelosuppression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Peripheral neuropathy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Visual disturbances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0" i="0" lang="en-US" sz="24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Psychiatric disorders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1917" lvl="0" marL="121917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2400">
              <a:solidFill>
                <a:srgbClr val="001D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7"/>
          <p:cNvSpPr txBox="1"/>
          <p:nvPr/>
        </p:nvSpPr>
        <p:spPr>
          <a:xfrm>
            <a:off x="5808348" y="3779495"/>
            <a:ext cx="796784" cy="461665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Lzd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7"/>
          <p:cNvSpPr txBox="1"/>
          <p:nvPr/>
        </p:nvSpPr>
        <p:spPr>
          <a:xfrm>
            <a:off x="5531507" y="2260446"/>
            <a:ext cx="1204573" cy="748795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Bdq, Mfx, Cfz</a:t>
            </a:r>
            <a:endParaRPr sz="21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7"/>
          <p:cNvSpPr txBox="1"/>
          <p:nvPr/>
        </p:nvSpPr>
        <p:spPr>
          <a:xfrm>
            <a:off x="5861104" y="4968778"/>
            <a:ext cx="774012" cy="420564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</a:t>
            </a:r>
            <a:endParaRPr/>
          </a:p>
        </p:txBody>
      </p:sp>
      <p:sp>
        <p:nvSpPr>
          <p:cNvPr id="297" name="Google Shape;297;p17"/>
          <p:cNvSpPr txBox="1"/>
          <p:nvPr/>
        </p:nvSpPr>
        <p:spPr>
          <a:xfrm>
            <a:off x="-528950" y="1926283"/>
            <a:ext cx="164596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WHO, 2015</a:t>
            </a:r>
            <a:endParaRPr/>
          </a:p>
        </p:txBody>
      </p:sp>
      <p:sp>
        <p:nvSpPr>
          <p:cNvPr id="298" name="Google Shape;298;p17"/>
          <p:cNvSpPr txBox="1"/>
          <p:nvPr/>
        </p:nvSpPr>
        <p:spPr>
          <a:xfrm>
            <a:off x="4534284" y="1250367"/>
            <a:ext cx="2548128" cy="461665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Group A &amp; B drugs</a:t>
            </a:r>
            <a:endParaRPr/>
          </a:p>
        </p:txBody>
      </p:sp>
      <p:sp>
        <p:nvSpPr>
          <p:cNvPr id="299" name="Google Shape;299;p17"/>
          <p:cNvSpPr/>
          <p:nvPr/>
        </p:nvSpPr>
        <p:spPr>
          <a:xfrm>
            <a:off x="2941618" y="4010328"/>
            <a:ext cx="5214841" cy="2341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7"/>
          <p:cNvSpPr/>
          <p:nvPr/>
        </p:nvSpPr>
        <p:spPr>
          <a:xfrm>
            <a:off x="4981942" y="3596841"/>
            <a:ext cx="403628" cy="1320599"/>
          </a:xfrm>
          <a:prstGeom prst="rightBrace">
            <a:avLst>
              <a:gd fmla="val 57112" name="adj1"/>
              <a:gd fmla="val 49231" name="adj2"/>
            </a:avLst>
          </a:prstGeom>
          <a:noFill/>
          <a:ln cap="flat" cmpd="sng" w="38100">
            <a:solidFill>
              <a:schemeClr val="accent1">
                <a:alpha val="9882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7"/>
          <p:cNvSpPr/>
          <p:nvPr/>
        </p:nvSpPr>
        <p:spPr>
          <a:xfrm>
            <a:off x="4856391" y="1981153"/>
            <a:ext cx="368218" cy="1190818"/>
          </a:xfrm>
          <a:prstGeom prst="rightBrace">
            <a:avLst>
              <a:gd fmla="val 57112" name="adj1"/>
              <a:gd fmla="val 50000" name="adj2"/>
            </a:avLst>
          </a:prstGeom>
          <a:noFill/>
          <a:ln cap="flat" cmpd="sng" w="38100">
            <a:solidFill>
              <a:schemeClr val="accent1">
                <a:alpha val="9882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7"/>
          <p:cNvSpPr txBox="1"/>
          <p:nvPr/>
        </p:nvSpPr>
        <p:spPr>
          <a:xfrm>
            <a:off x="7158858" y="1712032"/>
            <a:ext cx="4562765" cy="4035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Others: 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Electrolyte imbalance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Gastrointestinal symptoms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Lactic acidosis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Hypothyroidism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Acute kidney injury </a:t>
            </a:r>
            <a:endParaRPr/>
          </a:p>
          <a:p>
            <a:pPr indent="0" lvl="1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1515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Ototoxicity </a:t>
            </a:r>
            <a:endParaRPr/>
          </a:p>
          <a:p>
            <a:pPr indent="-266700" lvl="0" marL="3429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</a:pPr>
            <a:r>
              <a:t/>
            </a:r>
            <a:endParaRPr sz="2400">
              <a:solidFill>
                <a:srgbClr val="001D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7"/>
          <p:cNvSpPr txBox="1"/>
          <p:nvPr/>
        </p:nvSpPr>
        <p:spPr>
          <a:xfrm>
            <a:off x="576589" y="1883147"/>
            <a:ext cx="764953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Heart </a:t>
            </a:r>
            <a:endParaRPr/>
          </a:p>
        </p:txBody>
      </p:sp>
      <p:sp>
        <p:nvSpPr>
          <p:cNvPr id="304" name="Google Shape;304;p17"/>
          <p:cNvSpPr txBox="1"/>
          <p:nvPr/>
        </p:nvSpPr>
        <p:spPr>
          <a:xfrm>
            <a:off x="568979" y="2450177"/>
            <a:ext cx="632866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Liver</a:t>
            </a:r>
            <a:endParaRPr/>
          </a:p>
        </p:txBody>
      </p:sp>
      <p:sp>
        <p:nvSpPr>
          <p:cNvPr id="305" name="Google Shape;305;p17"/>
          <p:cNvSpPr txBox="1"/>
          <p:nvPr/>
        </p:nvSpPr>
        <p:spPr>
          <a:xfrm>
            <a:off x="573738" y="3531868"/>
            <a:ext cx="728084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Blood</a:t>
            </a:r>
            <a:endParaRPr/>
          </a:p>
        </p:txBody>
      </p:sp>
      <p:sp>
        <p:nvSpPr>
          <p:cNvPr id="306" name="Google Shape;306;p17"/>
          <p:cNvSpPr txBox="1"/>
          <p:nvPr/>
        </p:nvSpPr>
        <p:spPr>
          <a:xfrm>
            <a:off x="573738" y="4586709"/>
            <a:ext cx="598049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Eyes</a:t>
            </a:r>
            <a:endParaRPr/>
          </a:p>
        </p:txBody>
      </p:sp>
      <p:sp>
        <p:nvSpPr>
          <p:cNvPr id="307" name="Google Shape;307;p17"/>
          <p:cNvSpPr txBox="1"/>
          <p:nvPr/>
        </p:nvSpPr>
        <p:spPr>
          <a:xfrm>
            <a:off x="535815" y="5069590"/>
            <a:ext cx="907493" cy="6463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Mental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 </a:t>
            </a:r>
            <a:endParaRPr/>
          </a:p>
        </p:txBody>
      </p:sp>
      <p:sp>
        <p:nvSpPr>
          <p:cNvPr id="308" name="Google Shape;308;p17"/>
          <p:cNvSpPr txBox="1"/>
          <p:nvPr/>
        </p:nvSpPr>
        <p:spPr>
          <a:xfrm>
            <a:off x="570281" y="4103828"/>
            <a:ext cx="838563" cy="3693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Nerves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"/>
          <p:cNvSpPr txBox="1"/>
          <p:nvPr>
            <p:ph type="title"/>
          </p:nvPr>
        </p:nvSpPr>
        <p:spPr>
          <a:xfrm>
            <a:off x="925286" y="1674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ct val="100000"/>
              <a:buFont typeface="Aharoni"/>
              <a:buNone/>
            </a:pPr>
            <a:r>
              <a:rPr lang="en-US" sz="3600">
                <a:solidFill>
                  <a:srgbClr val="548135"/>
                </a:solidFill>
                <a:latin typeface="Aharoni"/>
                <a:ea typeface="Aharoni"/>
                <a:cs typeface="Aharoni"/>
                <a:sym typeface="Aharoni"/>
              </a:rPr>
              <a:t>Clinical assessments for adverse events of special interest and the associated MDR-TB drugs</a:t>
            </a:r>
            <a:endParaRPr/>
          </a:p>
        </p:txBody>
      </p:sp>
      <p:graphicFrame>
        <p:nvGraphicFramePr>
          <p:cNvPr id="314" name="Google Shape;314;p18"/>
          <p:cNvGraphicFramePr/>
          <p:nvPr/>
        </p:nvGraphicFramePr>
        <p:xfrm>
          <a:off x="838203" y="13766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{D477602B-7765-47F1-B6A9-0892101B5BD4}</a:tableStyleId>
              </a:tblPr>
              <a:tblGrid>
                <a:gridCol w="2928250"/>
                <a:gridCol w="2188025"/>
                <a:gridCol w="53993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Adverse event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Body part/ system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Associated drug/ factor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eriod"/>
                      </a:pPr>
                      <a:r>
                        <a:rPr lang="en-US" sz="1800"/>
                        <a:t>Peripheral neuropathy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Nerves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Linezolid (Group A)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2.   Optic neuritis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Eyes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Linezolid (Group A)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3.   Myelosuppression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Blood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Linezolid (Group A)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21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4.  QT prolongation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Heart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Bedaquiline (Group A)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5.  Hepatotoxicity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Liver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Bedaquiline (Group A)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6.  Psychiatric disorders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Mental health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Cycloserine (Group B)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eriod" startAt="7"/>
                      </a:pPr>
                      <a:r>
                        <a:rPr lang="en-US" sz="1800"/>
                        <a:t>Pancreatitis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Pancreas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Bedaquiline (Group A) – RARE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eriod" startAt="8"/>
                      </a:pPr>
                      <a:r>
                        <a:rPr lang="en-US" sz="1800"/>
                        <a:t>Hypokalemia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Potassium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Other factors: vomiting, poor diet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9.   Acute kidney injury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Kidneys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Amikacin, Streptomycin  (Group C)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/>
                        <a:t>10. Hearing impairment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Ears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Amikacin, Streptomycin  (Group C) -rare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15" name="Google Shape;315;p18"/>
          <p:cNvSpPr/>
          <p:nvPr/>
        </p:nvSpPr>
        <p:spPr>
          <a:xfrm>
            <a:off x="500744" y="2286192"/>
            <a:ext cx="337457" cy="23948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8"/>
          <p:cNvSpPr/>
          <p:nvPr/>
        </p:nvSpPr>
        <p:spPr>
          <a:xfrm>
            <a:off x="500743" y="2612696"/>
            <a:ext cx="337457" cy="23948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494398" y="3792405"/>
            <a:ext cx="337457" cy="23948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8"/>
          <p:cNvSpPr/>
          <p:nvPr/>
        </p:nvSpPr>
        <p:spPr>
          <a:xfrm>
            <a:off x="494398" y="3403662"/>
            <a:ext cx="337457" cy="23948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8"/>
          <p:cNvSpPr/>
          <p:nvPr/>
        </p:nvSpPr>
        <p:spPr>
          <a:xfrm>
            <a:off x="494399" y="3001439"/>
            <a:ext cx="337457" cy="23948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8"/>
          <p:cNvSpPr/>
          <p:nvPr/>
        </p:nvSpPr>
        <p:spPr>
          <a:xfrm>
            <a:off x="488053" y="4150330"/>
            <a:ext cx="337457" cy="23948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55A1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/>
          <p:nvPr/>
        </p:nvSpPr>
        <p:spPr>
          <a:xfrm>
            <a:off x="1101182" y="568085"/>
            <a:ext cx="8478248" cy="1282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SEVERITY GRADING SCALE:</a:t>
            </a:r>
            <a:r>
              <a:rPr lang="en-US" sz="28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an adverse event is identified, it is helpful to grade its intensity (mild, moderate, severe or life-threatening).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</a:t>
            </a:r>
            <a:endParaRPr/>
          </a:p>
        </p:txBody>
      </p:sp>
      <p:graphicFrame>
        <p:nvGraphicFramePr>
          <p:cNvPr id="327" name="Google Shape;327;p19"/>
          <p:cNvGraphicFramePr/>
          <p:nvPr/>
        </p:nvGraphicFramePr>
        <p:xfrm>
          <a:off x="1404257" y="24192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{EB7F9055-86BE-46DA-A5BE-DA51F700AA9B}</a:tableStyleId>
              </a:tblPr>
              <a:tblGrid>
                <a:gridCol w="1861450"/>
                <a:gridCol w="1825175"/>
                <a:gridCol w="1825175"/>
                <a:gridCol w="1825175"/>
                <a:gridCol w="2264225"/>
              </a:tblGrid>
              <a:tr h="321400">
                <a:tc>
                  <a:txBody>
                    <a:bodyPr/>
                    <a:lstStyle/>
                    <a:p>
                      <a:pPr indent="0" lvl="0" marL="119063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Adverse event</a:t>
                      </a:r>
                      <a:endParaRPr b="1" i="0" sz="20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050" marB="0" marR="7050" marL="70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9063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1</a:t>
                      </a:r>
                      <a:endParaRPr/>
                    </a:p>
                    <a:p>
                      <a:pPr indent="0" lvl="0" marL="119063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Mild</a:t>
                      </a:r>
                      <a:endParaRPr b="1" i="0" sz="20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050" marB="0" marR="7050" marL="70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9063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2</a:t>
                      </a:r>
                      <a:endParaRPr/>
                    </a:p>
                    <a:p>
                      <a:pPr indent="0" lvl="0" marL="119063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Moderate</a:t>
                      </a:r>
                      <a:endParaRPr b="1" i="0" sz="20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050" marB="0" marR="7050" marL="70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9063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3</a:t>
                      </a:r>
                      <a:endParaRPr/>
                    </a:p>
                    <a:p>
                      <a:pPr indent="0" lvl="0" marL="119063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Severe</a:t>
                      </a:r>
                      <a:endParaRPr b="1" i="0" sz="20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050" marB="0" marR="7050" marL="70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9063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4</a:t>
                      </a:r>
                      <a:endParaRPr/>
                    </a:p>
                    <a:p>
                      <a:pPr indent="0" lvl="0" marL="119063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Life-threatening</a:t>
                      </a:r>
                      <a:endParaRPr b="1" i="0" sz="200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050" marB="0" marR="7050" marL="70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3750">
                <a:tc>
                  <a:txBody>
                    <a:bodyPr/>
                    <a:lstStyle/>
                    <a:p>
                      <a:pPr indent="0" lvl="0" marL="53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US" sz="2400" u="none" strike="noStrike">
                          <a:solidFill>
                            <a:srgbClr val="5481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Vomiting </a:t>
                      </a:r>
                      <a:endParaRPr/>
                    </a:p>
                  </a:txBody>
                  <a:tcPr marT="7050" marB="0" marR="7050" marL="70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9063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episode in 24 hours </a:t>
                      </a:r>
                      <a:endParaRPr/>
                    </a:p>
                  </a:txBody>
                  <a:tcPr marT="7050" marB="0" marR="7050" marL="70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9063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2-5 episodes in 24 hours </a:t>
                      </a:r>
                      <a:endParaRPr/>
                    </a:p>
                  </a:txBody>
                  <a:tcPr marT="7050" marB="0" marR="7050" marL="70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9063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more than 6 episodes in 24 hours or needing IV fluids </a:t>
                      </a:r>
                      <a:endParaRPr/>
                    </a:p>
                  </a:txBody>
                  <a:tcPr marT="7050" marB="0" marR="7050" marL="70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9063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 Physiologic consequences  requiring hospitalization or administration of  nutrition through the veins</a:t>
                      </a:r>
                      <a:endParaRPr/>
                    </a:p>
                  </a:txBody>
                  <a:tcPr marT="7050" marB="0" marR="7050" marL="70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3750">
                <a:tc>
                  <a:txBody>
                    <a:bodyPr/>
                    <a:lstStyle/>
                    <a:p>
                      <a:pPr indent="0" lvl="0" marL="53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strike="noStrike">
                          <a:solidFill>
                            <a:srgbClr val="5481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Liver enzymes (ALT or SGPT) Increased</a:t>
                      </a:r>
                      <a:endParaRPr/>
                    </a:p>
                  </a:txBody>
                  <a:tcPr marT="7050" marB="0" marR="7050" marL="70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Greater than ULN (upper limit of normal)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to 3.0 x ULN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 </a:t>
                      </a:r>
                      <a:endParaRPr/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Greater than  3.0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to 5.0 x ULN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 </a:t>
                      </a:r>
                      <a:endParaRPr/>
                    </a:p>
                  </a:txBody>
                  <a:tcPr marT="0" marB="0" marR="51425" marL="5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Greater than 5.0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 to 20.0 x ULN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 </a:t>
                      </a:r>
                      <a:endParaRPr/>
                    </a:p>
                  </a:txBody>
                  <a:tcPr marT="0" marB="0" marR="51425" marL="5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Greater than  20.0 x ULN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 </a:t>
                      </a:r>
                      <a:endParaRPr/>
                    </a:p>
                  </a:txBody>
                  <a:tcPr marT="0" marB="0" marR="51425" marL="5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28" name="Google Shape;328;p19"/>
          <p:cNvSpPr/>
          <p:nvPr/>
        </p:nvSpPr>
        <p:spPr>
          <a:xfrm>
            <a:off x="8709685" y="2417462"/>
            <a:ext cx="2291566" cy="2757314"/>
          </a:xfrm>
          <a:prstGeom prst="rect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19"/>
          <p:cNvPicPr preferRelativeResize="0"/>
          <p:nvPr/>
        </p:nvPicPr>
        <p:blipFill rotWithShape="1">
          <a:blip r:embed="rId3">
            <a:alphaModFix/>
          </a:blip>
          <a:srcRect b="7233" l="25454" r="44728" t="18730"/>
          <a:stretch/>
        </p:blipFill>
        <p:spPr>
          <a:xfrm>
            <a:off x="10460184" y="0"/>
            <a:ext cx="1731816" cy="2278756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330" name="Google Shape;330;p19"/>
          <p:cNvSpPr/>
          <p:nvPr/>
        </p:nvSpPr>
        <p:spPr>
          <a:xfrm>
            <a:off x="7987708" y="74187"/>
            <a:ext cx="23537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http://endtb.org/guide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>
            <p:ph type="title"/>
          </p:nvPr>
        </p:nvSpPr>
        <p:spPr>
          <a:xfrm>
            <a:off x="643467" y="321734"/>
            <a:ext cx="10905066" cy="1135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000"/>
              <a:buFont typeface="Aharoni"/>
              <a:buNone/>
            </a:pPr>
            <a:r>
              <a:rPr b="1" lang="en-US" sz="40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Outline </a:t>
            </a:r>
            <a:endParaRPr/>
          </a:p>
        </p:txBody>
      </p:sp>
      <p:sp>
        <p:nvSpPr>
          <p:cNvPr id="115" name="Google Shape;115;p2"/>
          <p:cNvSpPr txBox="1"/>
          <p:nvPr>
            <p:ph idx="1" type="body"/>
          </p:nvPr>
        </p:nvSpPr>
        <p:spPr>
          <a:xfrm>
            <a:off x="643469" y="1765409"/>
            <a:ext cx="4008384" cy="4393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Patient monitoring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Part 1: Monitoring treatment response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Part 2: Monitoring drug safety  </a:t>
            </a:r>
            <a:endParaRPr/>
          </a:p>
        </p:txBody>
      </p:sp>
      <p:grpSp>
        <p:nvGrpSpPr>
          <p:cNvPr id="116" name="Google Shape;116;p2"/>
          <p:cNvGrpSpPr/>
          <p:nvPr/>
        </p:nvGrpSpPr>
        <p:grpSpPr>
          <a:xfrm>
            <a:off x="0" y="4601497"/>
            <a:ext cx="1014061" cy="2017580"/>
            <a:chOff x="0" y="4601497"/>
            <a:chExt cx="1014061" cy="2017580"/>
          </a:xfrm>
        </p:grpSpPr>
        <p:sp>
          <p:nvSpPr>
            <p:cNvPr id="117" name="Google Shape;117;p2"/>
            <p:cNvSpPr/>
            <p:nvPr/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fmla="val 50000" name="adj"/>
              </a:avLst>
            </a:pr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9" name="Google Shape;119;p2"/>
          <p:cNvPicPr preferRelativeResize="0"/>
          <p:nvPr/>
        </p:nvPicPr>
        <p:blipFill rotWithShape="1">
          <a:blip r:embed="rId3">
            <a:alphaModFix/>
          </a:blip>
          <a:srcRect b="8596" l="61809" r="12501" t="51735"/>
          <a:stretch/>
        </p:blipFill>
        <p:spPr>
          <a:xfrm>
            <a:off x="5295320" y="1863754"/>
            <a:ext cx="6253212" cy="42003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2"/>
          <p:cNvGrpSpPr/>
          <p:nvPr/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21" name="Google Shape;121;p2"/>
            <p:cNvSpPr/>
            <p:nvPr/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 rot="-5400000">
              <a:off x="10289068" y="1343027"/>
              <a:ext cx="2532832" cy="1273032"/>
            </a:xfrm>
            <a:prstGeom prst="triangle">
              <a:avLst>
                <a:gd fmla="val 50000" name="adj"/>
              </a:avLst>
            </a:prstGeom>
            <a:solidFill>
              <a:schemeClr val="accent4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23;p2"/>
          <p:cNvSpPr/>
          <p:nvPr/>
        </p:nvSpPr>
        <p:spPr>
          <a:xfrm>
            <a:off x="912234" y="3874966"/>
            <a:ext cx="3470854" cy="1421404"/>
          </a:xfrm>
          <a:prstGeom prst="rect">
            <a:avLst/>
          </a:prstGeom>
          <a:noFill/>
          <a:ln cap="flat" cmpd="sng" w="381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"/>
          <p:cNvSpPr txBox="1"/>
          <p:nvPr>
            <p:ph idx="1" type="body"/>
          </p:nvPr>
        </p:nvSpPr>
        <p:spPr>
          <a:xfrm>
            <a:off x="825277" y="306010"/>
            <a:ext cx="7042119" cy="1788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4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ct val="100000"/>
              <a:buNone/>
            </a:pPr>
            <a:r>
              <a:rPr b="1" lang="en-US" sz="48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1. Peripheral neuropathy</a:t>
            </a:r>
            <a:endParaRPr/>
          </a:p>
        </p:txBody>
      </p:sp>
      <p:pic>
        <p:nvPicPr>
          <p:cNvPr descr="The diagnostic challenge of small fibre neuropathy: clinical presentations,  evaluations, and causes - The Lancet Neurology" id="337" name="Google Shape;337;p20"/>
          <p:cNvPicPr preferRelativeResize="0"/>
          <p:nvPr/>
        </p:nvPicPr>
        <p:blipFill rotWithShape="1">
          <a:blip r:embed="rId3">
            <a:alphaModFix/>
          </a:blip>
          <a:srcRect b="0" l="0" r="4648" t="45524"/>
          <a:stretch/>
        </p:blipFill>
        <p:spPr>
          <a:xfrm>
            <a:off x="7867396" y="304230"/>
            <a:ext cx="3797502" cy="2278944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graphicFrame>
        <p:nvGraphicFramePr>
          <p:cNvPr id="338" name="Google Shape;338;p20"/>
          <p:cNvGraphicFramePr/>
          <p:nvPr/>
        </p:nvGraphicFramePr>
        <p:xfrm>
          <a:off x="1142978" y="426103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{F4F91485-AD90-4684-9DE1-E91089841A07}</a:tableStyleId>
              </a:tblPr>
              <a:tblGrid>
                <a:gridCol w="8231425"/>
                <a:gridCol w="922500"/>
                <a:gridCol w="957975"/>
              </a:tblGrid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</a:rPr>
                        <a:t>Symptoms                                                      Subjective sensory neuropathy score 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</a:rPr>
                        <a:t>Right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</a:rPr>
                        <a:t>Left</a:t>
                      </a:r>
                      <a:endParaRPr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</a:tr>
              <a:tr h="215350"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AutoNum type="alphaLcPeriod"/>
                      </a:pPr>
                      <a:r>
                        <a:rPr b="0" lang="en-US" sz="2000">
                          <a:solidFill>
                            <a:schemeClr val="dk1"/>
                          </a:solidFill>
                        </a:rPr>
                        <a:t>Pain, aching, or burning in feet, legs</a:t>
                      </a:r>
                      <a:endParaRPr b="0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>
                          <a:solidFill>
                            <a:schemeClr val="dk1"/>
                          </a:solidFill>
                        </a:rPr>
                        <a:t> 0</a:t>
                      </a:r>
                      <a:endParaRPr b="0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>
                          <a:solidFill>
                            <a:schemeClr val="dk1"/>
                          </a:solidFill>
                        </a:rPr>
                        <a:t>0 </a:t>
                      </a:r>
                      <a:endParaRPr b="0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5350"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lang="en-US" sz="2000">
                          <a:solidFill>
                            <a:schemeClr val="dk1"/>
                          </a:solidFill>
                        </a:rPr>
                        <a:t>b. “Pins and needles” in feet, legs present for at least 2 weeks</a:t>
                      </a:r>
                      <a:endParaRPr b="0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>
                          <a:solidFill>
                            <a:schemeClr val="dk1"/>
                          </a:solidFill>
                        </a:rPr>
                        <a:t> 3</a:t>
                      </a:r>
                      <a:endParaRPr b="0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>
                          <a:solidFill>
                            <a:schemeClr val="dk1"/>
                          </a:solidFill>
                        </a:rPr>
                        <a:t>4 </a:t>
                      </a:r>
                      <a:endParaRPr b="0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0700"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lang="en-US" sz="2000">
                          <a:solidFill>
                            <a:schemeClr val="dk1"/>
                          </a:solidFill>
                        </a:rPr>
                        <a:t>c.   Numbness (lack of feeling) in feet, legs present for at least 2 weeks</a:t>
                      </a:r>
                      <a:endParaRPr b="0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>
                          <a:solidFill>
                            <a:schemeClr val="dk1"/>
                          </a:solidFill>
                        </a:rPr>
                        <a:t> 0</a:t>
                      </a:r>
                      <a:endParaRPr b="0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>
                          <a:solidFill>
                            <a:schemeClr val="dk1"/>
                          </a:solidFill>
                        </a:rPr>
                        <a:t> 0</a:t>
                      </a:r>
                      <a:endParaRPr b="0"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39" name="Google Shape;339;p20"/>
          <p:cNvGraphicFramePr/>
          <p:nvPr/>
        </p:nvGraphicFramePr>
        <p:xfrm>
          <a:off x="2938001" y="332333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{F4F91485-AD90-4684-9DE1-E91089841A07}</a:tableStyleId>
              </a:tblPr>
              <a:tblGrid>
                <a:gridCol w="1190625"/>
                <a:gridCol w="666075"/>
                <a:gridCol w="696000"/>
                <a:gridCol w="714375"/>
                <a:gridCol w="540225"/>
                <a:gridCol w="888525"/>
                <a:gridCol w="575000"/>
                <a:gridCol w="732250"/>
                <a:gridCol w="732250"/>
                <a:gridCol w="732250"/>
                <a:gridCol w="876325"/>
              </a:tblGrid>
              <a:tr h="305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Normal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D0CECE"/>
                    </a:solidFill>
                  </a:tcPr>
                </a:tc>
                <a:tc gridSpan="10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Mild ­­­----------­­­­­­­­­­­--------------------------------------------------------------Severe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D0CECE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24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00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01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02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03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04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05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06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07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08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09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10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340" name="Google Shape;340;p20"/>
          <p:cNvSpPr txBox="1"/>
          <p:nvPr/>
        </p:nvSpPr>
        <p:spPr>
          <a:xfrm>
            <a:off x="1614830" y="3533745"/>
            <a:ext cx="25201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Scoring</a:t>
            </a:r>
            <a:endParaRPr/>
          </a:p>
        </p:txBody>
      </p:sp>
      <p:cxnSp>
        <p:nvCxnSpPr>
          <p:cNvPr id="341" name="Google Shape;341;p20"/>
          <p:cNvCxnSpPr/>
          <p:nvPr/>
        </p:nvCxnSpPr>
        <p:spPr>
          <a:xfrm>
            <a:off x="2602750" y="3753020"/>
            <a:ext cx="272144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42" name="Google Shape;342;p20"/>
          <p:cNvSpPr txBox="1"/>
          <p:nvPr/>
        </p:nvSpPr>
        <p:spPr>
          <a:xfrm>
            <a:off x="1034120" y="2061260"/>
            <a:ext cx="732027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Associated with </a:t>
            </a:r>
            <a:r>
              <a:rPr b="1" lang="en-US" sz="2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Linezolid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Detection: Physical examination of legs and feet</a:t>
            </a:r>
            <a:endParaRPr/>
          </a:p>
        </p:txBody>
      </p:sp>
      <p:sp>
        <p:nvSpPr>
          <p:cNvPr id="343" name="Google Shape;343;p20"/>
          <p:cNvSpPr txBox="1"/>
          <p:nvPr/>
        </p:nvSpPr>
        <p:spPr>
          <a:xfrm>
            <a:off x="6319977" y="397915"/>
            <a:ext cx="1344984" cy="584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Nerves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1"/>
          <p:cNvSpPr txBox="1"/>
          <p:nvPr>
            <p:ph type="title"/>
          </p:nvPr>
        </p:nvSpPr>
        <p:spPr>
          <a:xfrm>
            <a:off x="1167542" y="685799"/>
            <a:ext cx="9935887" cy="3962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haroni"/>
              <a:buNone/>
            </a:pPr>
            <a:r>
              <a:rPr b="1" lang="en-US" sz="3600">
                <a:latin typeface="Aharoni"/>
                <a:ea typeface="Aharoni"/>
                <a:cs typeface="Aharoni"/>
                <a:sym typeface="Aharoni"/>
              </a:rPr>
              <a:t>Severity grading and management of </a:t>
            </a:r>
            <a:r>
              <a:rPr b="1" lang="en-US" sz="3600">
                <a:solidFill>
                  <a:srgbClr val="C00000"/>
                </a:solidFill>
                <a:latin typeface="Aharoni"/>
                <a:ea typeface="Aharoni"/>
                <a:cs typeface="Aharoni"/>
                <a:sym typeface="Aharoni"/>
              </a:rPr>
              <a:t>Peripheral neuropathy</a:t>
            </a:r>
            <a:endParaRPr b="1" sz="3600">
              <a:solidFill>
                <a:srgbClr val="C00000"/>
              </a:solidFill>
            </a:endParaRPr>
          </a:p>
        </p:txBody>
      </p:sp>
      <p:sp>
        <p:nvSpPr>
          <p:cNvPr id="350" name="Google Shape;350;p21"/>
          <p:cNvSpPr txBox="1"/>
          <p:nvPr>
            <p:ph idx="1" type="body"/>
          </p:nvPr>
        </p:nvSpPr>
        <p:spPr>
          <a:xfrm>
            <a:off x="1412422" y="1455016"/>
            <a:ext cx="8043863" cy="4400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graphicFrame>
        <p:nvGraphicFramePr>
          <p:cNvPr id="351" name="Google Shape;351;p21"/>
          <p:cNvGraphicFramePr/>
          <p:nvPr/>
        </p:nvGraphicFramePr>
        <p:xfrm>
          <a:off x="1100728" y="144413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{F4F91485-AD90-4684-9DE1-E91089841A07}</a:tableStyleId>
              </a:tblPr>
              <a:tblGrid>
                <a:gridCol w="1568625"/>
                <a:gridCol w="2027550"/>
                <a:gridCol w="2027550"/>
                <a:gridCol w="2027550"/>
                <a:gridCol w="2027550"/>
              </a:tblGrid>
              <a:tr h="567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Severity Grade</a:t>
                      </a:r>
                      <a:endParaRPr sz="18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Grade 1                  Mild</a:t>
                      </a:r>
                      <a:endParaRPr sz="18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Grade 2          Moderate</a:t>
                      </a:r>
                      <a:endParaRPr sz="18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Grade 3                            Severe</a:t>
                      </a:r>
                      <a:endParaRPr sz="18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Grade 4                           Life-threatening</a:t>
                      </a:r>
                      <a:endParaRPr sz="18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</a:tr>
              <a:tr h="17933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Neurosensory alteration</a:t>
                      </a:r>
                      <a:endParaRPr sz="14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Mild discomfort; no treatment required; and/or BPNS subjective </a:t>
                      </a:r>
                      <a:r>
                        <a:rPr lang="en-US" sz="1400">
                          <a:solidFill>
                            <a:srgbClr val="C55A1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sensory neuropathy score 1-3</a:t>
                      </a:r>
                      <a:r>
                        <a:rPr lang="en-US" sz="14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on any side.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4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Moderate discomfort; non-narcotic analgesia required; and/or BPNS subjective </a:t>
                      </a:r>
                      <a:r>
                        <a:rPr lang="en-US" sz="1400">
                          <a:solidFill>
                            <a:srgbClr val="C55A1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sensory neuropathy score 4-6 </a:t>
                      </a:r>
                      <a:r>
                        <a:rPr lang="en-US" sz="14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on any side. </a:t>
                      </a:r>
                      <a:endParaRPr sz="14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Severe discomfort; or narcotic analgesia required with symptomatic improvement; and/or BPNS subjective </a:t>
                      </a:r>
                      <a:r>
                        <a:rPr lang="en-US" sz="1400">
                          <a:solidFill>
                            <a:srgbClr val="C55A1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sensory neuropathy score 7-10 </a:t>
                      </a:r>
                      <a:r>
                        <a:rPr lang="en-US" sz="14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on any side. </a:t>
                      </a:r>
                      <a:endParaRPr sz="14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Incapacitating; or not responsive to narcotic analgesia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4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67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Action</a:t>
                      </a:r>
                      <a:endParaRPr sz="14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Stop cycloserine (Cs) and linezolid (Lzd). If symptoms improve, consider </a:t>
                      </a:r>
                      <a:r>
                        <a:rPr b="1" lang="en-US" sz="1400">
                          <a:solidFill>
                            <a:srgbClr val="548135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restarting</a:t>
                      </a:r>
                      <a:r>
                        <a:rPr lang="en-US" sz="14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these drugs: linezolid at a lower dose 300 mg or 600 mg thrice weekly. If Cs is not essential to the regimen, consider suspending the drug.</a:t>
                      </a:r>
                      <a:endParaRPr sz="14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mbria"/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Stop Cs and Lzd. If symptoms improve, consider </a:t>
                      </a:r>
                      <a:r>
                        <a:rPr b="1" lang="en-US" sz="1400">
                          <a:solidFill>
                            <a:srgbClr val="548135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restarting</a:t>
                      </a:r>
                      <a:r>
                        <a:rPr lang="en-US" sz="14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Cs. Do not reintroduce Lzd. Prpovide symptomatic relief. </a:t>
                      </a:r>
                      <a:endParaRPr sz="14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 </a:t>
                      </a:r>
                      <a:endParaRPr sz="14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Stop Same as Grade 2</a:t>
                      </a:r>
                      <a:r>
                        <a:rPr b="1" lang="en-US" sz="1400">
                          <a:solidFill>
                            <a:srgbClr val="548135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</a:t>
                      </a:r>
                      <a:endParaRPr b="1" sz="1400">
                        <a:solidFill>
                          <a:srgbClr val="548135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Stop Same as Grade 2</a:t>
                      </a:r>
                      <a:r>
                        <a:rPr b="1" lang="en-US" sz="1400">
                          <a:solidFill>
                            <a:srgbClr val="548135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</a:t>
                      </a:r>
                      <a:endParaRPr b="1" sz="1400">
                        <a:solidFill>
                          <a:srgbClr val="548135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2" name="Google Shape;352;p21"/>
          <p:cNvSpPr/>
          <p:nvPr/>
        </p:nvSpPr>
        <p:spPr>
          <a:xfrm>
            <a:off x="2605086" y="3780475"/>
            <a:ext cx="1760894" cy="475839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1"/>
          <p:cNvSpPr/>
          <p:nvPr/>
        </p:nvSpPr>
        <p:spPr>
          <a:xfrm>
            <a:off x="4695110" y="3791361"/>
            <a:ext cx="1400890" cy="265423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1"/>
          <p:cNvSpPr txBox="1"/>
          <p:nvPr/>
        </p:nvSpPr>
        <p:spPr>
          <a:xfrm>
            <a:off x="2043404" y="6148874"/>
            <a:ext cx="617690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Non-narcotic analgesia: mild and non-addictive pain relievers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Narcotic analgesia: strong and addictive pain relievers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2"/>
          <p:cNvSpPr txBox="1"/>
          <p:nvPr>
            <p:ph idx="4294967295" type="title"/>
          </p:nvPr>
        </p:nvSpPr>
        <p:spPr>
          <a:xfrm>
            <a:off x="948332" y="883033"/>
            <a:ext cx="8661400" cy="1325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Symptomatic relief of </a:t>
            </a:r>
            <a:r>
              <a:rPr b="1" i="0" lang="en-US" sz="36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peripheral neuropathy</a:t>
            </a:r>
            <a:endParaRPr b="1" i="0" sz="4400" u="none" cap="none" strike="noStrik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2"/>
          <p:cNvSpPr txBox="1"/>
          <p:nvPr>
            <p:ph idx="4294967295" type="body"/>
          </p:nvPr>
        </p:nvSpPr>
        <p:spPr>
          <a:xfrm>
            <a:off x="534721" y="1964161"/>
            <a:ext cx="10085388" cy="5199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0" i="0" lang="en-US" sz="2800" u="none" cap="none" strike="noStrike">
                <a:solidFill>
                  <a:srgbClr val="191300"/>
                </a:solidFill>
                <a:latin typeface="Calibri"/>
                <a:ea typeface="Calibri"/>
                <a:cs typeface="Calibri"/>
                <a:sym typeface="Calibri"/>
              </a:rPr>
              <a:t>Medicines such as acetaminophen or ibuprofen may help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 or reduce  </a:t>
            </a:r>
            <a:r>
              <a:rPr b="0" i="0" lang="en-US" sz="2800" u="none" cap="none" strike="noStrike">
                <a:solidFill>
                  <a:srgbClr val="191300"/>
                </a:solidFill>
                <a:latin typeface="Calibri"/>
                <a:ea typeface="Calibri"/>
                <a:cs typeface="Calibri"/>
                <a:sym typeface="Calibri"/>
              </a:rPr>
              <a:t>symptoms. Stronger drugs may be needed if without relief. </a:t>
            </a:r>
            <a:endParaRPr/>
          </a:p>
          <a:p>
            <a:pPr indent="-158750" lvl="1" marL="74295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ourier New"/>
              <a:buNone/>
            </a:pPr>
            <a:r>
              <a:t/>
            </a:r>
            <a:endParaRPr b="0" i="0" sz="2800" u="none" cap="none" strike="noStrike">
              <a:solidFill>
                <a:srgbClr val="001D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2"/>
          <p:cNvSpPr txBox="1"/>
          <p:nvPr/>
        </p:nvSpPr>
        <p:spPr>
          <a:xfrm>
            <a:off x="7488238" y="6581776"/>
            <a:ext cx="3168650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endTB Clinical Guideline, MSF&amp;PIH, version 3.2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3"/>
          <p:cNvSpPr txBox="1"/>
          <p:nvPr>
            <p:ph type="title"/>
          </p:nvPr>
        </p:nvSpPr>
        <p:spPr>
          <a:xfrm>
            <a:off x="1020715" y="1055116"/>
            <a:ext cx="5053514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ct val="100000"/>
              <a:buFont typeface="Aharoni"/>
              <a:buNone/>
            </a:pPr>
            <a:r>
              <a:rPr b="1" lang="en-US" sz="44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2. Myelosuppression </a:t>
            </a:r>
            <a:r>
              <a:rPr b="1" lang="en-US" sz="4400">
                <a:latin typeface="Aharoni"/>
                <a:ea typeface="Aharoni"/>
                <a:cs typeface="Aharoni"/>
                <a:sym typeface="Aharoni"/>
              </a:rPr>
              <a:t>(blood dysfunction)</a:t>
            </a:r>
            <a:br>
              <a:rPr b="1" lang="en-US" sz="44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</a:br>
            <a:endParaRPr b="1" sz="440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descr="Image result for blood transfusion" id="368" name="Google Shape;36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8403" y="259459"/>
            <a:ext cx="4950205" cy="3115717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sp>
        <p:nvSpPr>
          <p:cNvPr id="369" name="Google Shape;369;p23"/>
          <p:cNvSpPr txBox="1"/>
          <p:nvPr/>
        </p:nvSpPr>
        <p:spPr>
          <a:xfrm>
            <a:off x="838281" y="1351557"/>
            <a:ext cx="10515438" cy="2610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Associated with </a:t>
            </a:r>
            <a:r>
              <a:rPr b="1" lang="en-US" sz="2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Linezolid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Detection by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Complete blood count (CBC)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graphicFrame>
        <p:nvGraphicFramePr>
          <p:cNvPr id="370" name="Google Shape;370;p23"/>
          <p:cNvGraphicFramePr/>
          <p:nvPr/>
        </p:nvGraphicFramePr>
        <p:xfrm>
          <a:off x="838281" y="34828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{D477602B-7765-47F1-B6A9-0892101B5BD4}</a:tableStyleId>
              </a:tblPr>
              <a:tblGrid>
                <a:gridCol w="2406750"/>
                <a:gridCol w="2225250"/>
                <a:gridCol w="25882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Adverse event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Sign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Symptoms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C55A1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Anemia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Low hemoglobin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Pale appearance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Weakness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Easily gets tired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Neutropenia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Low white blood cells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/>
                        <a:t>Infection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Thrombocytopenia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Low platelets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Bleeding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71" name="Google Shape;371;p23"/>
          <p:cNvSpPr txBox="1"/>
          <p:nvPr/>
        </p:nvSpPr>
        <p:spPr>
          <a:xfrm>
            <a:off x="4829978" y="124129"/>
            <a:ext cx="1244251" cy="584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Blood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4"/>
          <p:cNvSpPr txBox="1"/>
          <p:nvPr>
            <p:ph type="title"/>
          </p:nvPr>
        </p:nvSpPr>
        <p:spPr>
          <a:xfrm>
            <a:off x="615298" y="775014"/>
            <a:ext cx="8751228" cy="529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haroni"/>
              <a:buNone/>
            </a:pPr>
            <a:r>
              <a:rPr b="1" lang="en-US" sz="3600">
                <a:latin typeface="Aharoni"/>
                <a:ea typeface="Aharoni"/>
                <a:cs typeface="Aharoni"/>
                <a:sym typeface="Aharoni"/>
              </a:rPr>
              <a:t>Severity grading scale of </a:t>
            </a:r>
            <a:r>
              <a:rPr b="1"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myelosuppression</a:t>
            </a:r>
            <a:endParaRPr/>
          </a:p>
        </p:txBody>
      </p:sp>
      <p:graphicFrame>
        <p:nvGraphicFramePr>
          <p:cNvPr id="378" name="Google Shape;378;p24"/>
          <p:cNvGraphicFramePr/>
          <p:nvPr/>
        </p:nvGraphicFramePr>
        <p:xfrm>
          <a:off x="856661" y="179521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{F4F91485-AD90-4684-9DE1-E91089841A07}</a:tableStyleId>
              </a:tblPr>
              <a:tblGrid>
                <a:gridCol w="2208925"/>
                <a:gridCol w="2072750"/>
                <a:gridCol w="2072750"/>
                <a:gridCol w="2072750"/>
                <a:gridCol w="2072750"/>
              </a:tblGrid>
              <a:tr h="273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Severity Grade</a:t>
                      </a:r>
                      <a:endParaRPr sz="32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1            Mild</a:t>
                      </a:r>
                      <a:endParaRPr sz="32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2    Moderate</a:t>
                      </a:r>
                      <a:endParaRPr sz="32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3                  Severe</a:t>
                      </a:r>
                      <a:endParaRPr sz="32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4                  Life-threatening</a:t>
                      </a:r>
                      <a:endParaRPr sz="32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</a:tr>
              <a:tr h="6468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Hemoglobin</a:t>
                      </a:r>
                      <a:endParaRPr sz="3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10.5 - 9.5 g/dL</a:t>
                      </a:r>
                      <a:endParaRPr sz="3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9.4 – 8.0 g/dL</a:t>
                      </a:r>
                      <a:endParaRPr sz="3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7.9 – 6.5 g/dL</a:t>
                      </a:r>
                      <a:endParaRPr sz="3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6.5 g/dL</a:t>
                      </a:r>
                      <a:endParaRPr sz="3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3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Platelets </a:t>
                      </a:r>
                      <a:endParaRPr sz="3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99,999-75,000/mm³</a:t>
                      </a:r>
                      <a:endParaRPr sz="3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74,999-50,000/mm³</a:t>
                      </a:r>
                      <a:endParaRPr sz="3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49,999-20,000/mm³</a:t>
                      </a:r>
                      <a:endParaRPr sz="3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20,000/mm³</a:t>
                      </a:r>
                      <a:endParaRPr sz="3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While blood cells 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&lt;LLN - 3,000/mm³ </a:t>
                      </a:r>
                      <a:endParaRPr sz="3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&lt;3,000 - 2,000/mm³</a:t>
                      </a:r>
                      <a:endParaRPr sz="3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&lt;2,000 - 1,000/mm³</a:t>
                      </a:r>
                      <a:endParaRPr sz="3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 1,000 /mm³</a:t>
                      </a:r>
                      <a:endParaRPr sz="3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2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Absolute neutrophil count </a:t>
                      </a:r>
                      <a:endParaRPr sz="3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1500 - 1000/mm³ </a:t>
                      </a:r>
                      <a:endParaRPr sz="3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999 - 750/mm³  </a:t>
                      </a:r>
                      <a:endParaRPr sz="3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749 - 500/mm³</a:t>
                      </a:r>
                      <a:endParaRPr sz="3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&lt;500/mm³ </a:t>
                      </a:r>
                      <a:endParaRPr sz="3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Blood Extraction 3 High-Res Stock Photo - Getty Images" id="379" name="Google Shape;37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0226" y="115316"/>
            <a:ext cx="2263196" cy="1509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5"/>
          <p:cNvSpPr txBox="1"/>
          <p:nvPr>
            <p:ph type="title"/>
          </p:nvPr>
        </p:nvSpPr>
        <p:spPr>
          <a:xfrm>
            <a:off x="117043" y="656657"/>
            <a:ext cx="9251746" cy="529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haroni"/>
              <a:buNone/>
            </a:pPr>
            <a:r>
              <a:rPr b="1" lang="en-US" sz="3600">
                <a:latin typeface="Aharoni"/>
                <a:ea typeface="Aharoni"/>
                <a:cs typeface="Aharoni"/>
                <a:sym typeface="Aharoni"/>
              </a:rPr>
              <a:t>Management of</a:t>
            </a:r>
            <a:r>
              <a:rPr b="1"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 myelosuppression</a:t>
            </a:r>
            <a:endParaRPr b="1" sz="360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graphicFrame>
        <p:nvGraphicFramePr>
          <p:cNvPr id="386" name="Google Shape;386;p25"/>
          <p:cNvGraphicFramePr/>
          <p:nvPr/>
        </p:nvGraphicFramePr>
        <p:xfrm>
          <a:off x="1099718" y="152728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{F4F91485-AD90-4684-9DE1-E91089841A07}</a:tableStyleId>
              </a:tblPr>
              <a:tblGrid>
                <a:gridCol w="1679450"/>
                <a:gridCol w="2097650"/>
                <a:gridCol w="2301150"/>
                <a:gridCol w="2199400"/>
                <a:gridCol w="2199400"/>
              </a:tblGrid>
              <a:tr h="6509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8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1                Mild</a:t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2            Moderate</a:t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3                  Severe</a:t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4                  Life-threatening</a:t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328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  <a:endParaRPr b="1" i="0"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Monitor carefully, and consider reduction of linezolid (Lzd).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Monitor carefully, do and </a:t>
                      </a:r>
                      <a:r>
                        <a:rPr b="1" i="0" lang="en-US" sz="1800">
                          <a:solidFill>
                            <a:srgbClr val="5481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consider</a:t>
                      </a:r>
                      <a:r>
                        <a:rPr b="0" i="0" lang="en-US" sz="1800">
                          <a:solidFill>
                            <a:srgbClr val="5481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i="0" lang="en-US" sz="1800">
                          <a:solidFill>
                            <a:srgbClr val="5481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reduction</a:t>
                      </a:r>
                      <a:r>
                        <a:rPr b="0" i="0" lang="en-US" sz="1800">
                          <a:solidFill>
                            <a:srgbClr val="5481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0" i="0"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Lzd dose to 300 mg daily. In case of </a:t>
                      </a:r>
                      <a:r>
                        <a:rPr b="1" i="0"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2 neutropenia,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stop Lzd immediately. In case of Grade 2 anemia, consider Erythropoietin (EPO) . Restart</a:t>
                      </a:r>
                      <a:r>
                        <a:rPr b="0" i="0"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at reduced dose once toxicity has decreased to Grade 1. 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Stop Lzd immediately. In case of Grade 3 anemia</a:t>
                      </a:r>
                      <a:r>
                        <a:rPr b="0" i="0"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consider EPO.  </a:t>
                      </a:r>
                      <a:r>
                        <a:rPr b="1" i="0"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Restart</a:t>
                      </a:r>
                      <a:r>
                        <a:rPr b="0" i="0"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at reduced dose once toxicity has decreased to Grade 1.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Stop Lzd immediately. In case of Grade 3 anemia</a:t>
                      </a:r>
                      <a:r>
                        <a:rPr b="0" i="0"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consider EPO.  </a:t>
                      </a:r>
                      <a:r>
                        <a:rPr b="1" i="0"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Restart</a:t>
                      </a:r>
                      <a:r>
                        <a:rPr b="0" i="0"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at reduced dose once toxicity has decreased to Grade 1.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87" name="Google Shape;387;p25"/>
          <p:cNvSpPr/>
          <p:nvPr/>
        </p:nvSpPr>
        <p:spPr>
          <a:xfrm>
            <a:off x="7106388" y="2158266"/>
            <a:ext cx="640079" cy="352765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5"/>
          <p:cNvSpPr/>
          <p:nvPr/>
        </p:nvSpPr>
        <p:spPr>
          <a:xfrm>
            <a:off x="9281701" y="2134664"/>
            <a:ext cx="640080" cy="352764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5"/>
          <p:cNvSpPr/>
          <p:nvPr/>
        </p:nvSpPr>
        <p:spPr>
          <a:xfrm>
            <a:off x="4871208" y="3844490"/>
            <a:ext cx="1137706" cy="309531"/>
          </a:xfrm>
          <a:prstGeom prst="ellipse">
            <a:avLst/>
          </a:prstGeom>
          <a:noFill/>
          <a:ln cap="flat" cmpd="sng" w="28575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5"/>
          <p:cNvSpPr/>
          <p:nvPr/>
        </p:nvSpPr>
        <p:spPr>
          <a:xfrm>
            <a:off x="7705104" y="3203408"/>
            <a:ext cx="909320" cy="432420"/>
          </a:xfrm>
          <a:prstGeom prst="ellipse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5"/>
          <p:cNvSpPr/>
          <p:nvPr/>
        </p:nvSpPr>
        <p:spPr>
          <a:xfrm>
            <a:off x="9869531" y="3227996"/>
            <a:ext cx="909320" cy="383244"/>
          </a:xfrm>
          <a:prstGeom prst="ellipse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blood transfusion" id="392" name="Google Shape;39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25398" y="0"/>
            <a:ext cx="1566602" cy="1274751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5"/>
          <p:cNvSpPr/>
          <p:nvPr/>
        </p:nvSpPr>
        <p:spPr>
          <a:xfrm>
            <a:off x="5641340" y="5147094"/>
            <a:ext cx="909320" cy="383244"/>
          </a:xfrm>
          <a:prstGeom prst="ellipse">
            <a:avLst/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6"/>
          <p:cNvSpPr txBox="1"/>
          <p:nvPr>
            <p:ph type="title"/>
          </p:nvPr>
        </p:nvSpPr>
        <p:spPr>
          <a:xfrm>
            <a:off x="761068" y="280525"/>
            <a:ext cx="7897358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800"/>
              <a:buFont typeface="Aharoni"/>
              <a:buNone/>
            </a:pPr>
            <a:br>
              <a:rPr b="1" lang="en-US" sz="48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</a:br>
            <a:r>
              <a:rPr b="1" lang="en-US" sz="48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3. Visual disturbances</a:t>
            </a:r>
            <a:endParaRPr/>
          </a:p>
        </p:txBody>
      </p:sp>
      <p:pic>
        <p:nvPicPr>
          <p:cNvPr descr="Image result for visual disturbances" id="400" name="Google Shape;40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0650" y="280525"/>
            <a:ext cx="3863274" cy="2570486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401" name="Google Shape;401;p2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2817" y="2375060"/>
            <a:ext cx="2472418" cy="333391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402" name="Google Shape;402;p26"/>
          <p:cNvSpPr txBox="1"/>
          <p:nvPr/>
        </p:nvSpPr>
        <p:spPr>
          <a:xfrm>
            <a:off x="3981817" y="5956617"/>
            <a:ext cx="3353905" cy="69326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Color vision test (Ishihara plates)</a:t>
            </a:r>
            <a:endParaRPr b="1" sz="24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Google Shape;403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3886" y="2427514"/>
            <a:ext cx="2581470" cy="328145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404" name="Google Shape;404;p26"/>
          <p:cNvSpPr txBox="1"/>
          <p:nvPr/>
        </p:nvSpPr>
        <p:spPr>
          <a:xfrm>
            <a:off x="689142" y="5956617"/>
            <a:ext cx="3639243" cy="69326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Visual sharpness (Snellen chart)</a:t>
            </a:r>
            <a:endParaRPr b="1" sz="24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6"/>
          <p:cNvSpPr txBox="1"/>
          <p:nvPr/>
        </p:nvSpPr>
        <p:spPr>
          <a:xfrm>
            <a:off x="689142" y="1642600"/>
            <a:ext cx="386913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Associated with </a:t>
            </a:r>
            <a:r>
              <a:rPr b="1" lang="en-US" sz="2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Linezolid</a:t>
            </a:r>
            <a:endParaRPr/>
          </a:p>
        </p:txBody>
      </p:sp>
      <p:sp>
        <p:nvSpPr>
          <p:cNvPr id="406" name="Google Shape;406;p26"/>
          <p:cNvSpPr txBox="1"/>
          <p:nvPr/>
        </p:nvSpPr>
        <p:spPr>
          <a:xfrm>
            <a:off x="6096000" y="376787"/>
            <a:ext cx="920252" cy="584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Eyes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7"/>
          <p:cNvSpPr txBox="1"/>
          <p:nvPr>
            <p:ph type="title"/>
          </p:nvPr>
        </p:nvSpPr>
        <p:spPr>
          <a:xfrm>
            <a:off x="1234207" y="463606"/>
            <a:ext cx="9255255" cy="615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haroni"/>
              <a:buNone/>
            </a:pPr>
            <a:r>
              <a:rPr b="1" lang="en-US" sz="3600">
                <a:latin typeface="Aharoni"/>
                <a:ea typeface="Aharoni"/>
                <a:cs typeface="Aharoni"/>
                <a:sym typeface="Aharoni"/>
              </a:rPr>
              <a:t>Severity grading and management of </a:t>
            </a:r>
            <a:r>
              <a:rPr b="1"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optic neuritis</a:t>
            </a:r>
            <a:endParaRPr b="1" sz="3600">
              <a:solidFill>
                <a:srgbClr val="C55A11"/>
              </a:solidFill>
            </a:endParaRPr>
          </a:p>
        </p:txBody>
      </p:sp>
      <p:sp>
        <p:nvSpPr>
          <p:cNvPr id="413" name="Google Shape;413;p27"/>
          <p:cNvSpPr txBox="1"/>
          <p:nvPr>
            <p:ph idx="1" type="body"/>
          </p:nvPr>
        </p:nvSpPr>
        <p:spPr>
          <a:xfrm>
            <a:off x="740230" y="1250998"/>
            <a:ext cx="11194160" cy="592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1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/>
          </a:p>
          <a:p>
            <a:pPr indent="-127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Always capture baseline test result to compare test to establish a change in (color) vision or Visual Acuity</a:t>
            </a:r>
            <a:endParaRPr/>
          </a:p>
          <a:p>
            <a:pPr indent="0" lvl="0" marL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NOTE: that due to frequent testing, patients can memorize the plates and respond by memory.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graphicFrame>
        <p:nvGraphicFramePr>
          <p:cNvPr id="414" name="Google Shape;414;p27"/>
          <p:cNvGraphicFramePr/>
          <p:nvPr/>
        </p:nvGraphicFramePr>
        <p:xfrm>
          <a:off x="1325413" y="147737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{F4F91485-AD90-4684-9DE1-E91089841A07}</a:tableStyleId>
              </a:tblPr>
              <a:tblGrid>
                <a:gridCol w="1234450"/>
                <a:gridCol w="2143875"/>
                <a:gridCol w="2143875"/>
                <a:gridCol w="2143875"/>
                <a:gridCol w="2143875"/>
              </a:tblGrid>
              <a:tr h="481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Severity Grade</a:t>
                      </a:r>
                      <a:endParaRPr sz="2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1                      Mild</a:t>
                      </a:r>
                      <a:endParaRPr b="1" sz="2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2                   Moderate</a:t>
                      </a:r>
                      <a:endParaRPr b="1" sz="2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3                 Severe</a:t>
                      </a:r>
                      <a:endParaRPr b="1" sz="2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4             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Life-threatening</a:t>
                      </a:r>
                      <a:endParaRPr b="1" sz="2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55A11"/>
                    </a:solidFill>
                  </a:tcPr>
                </a:tc>
              </a:tr>
              <a:tr h="2130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Optic nerve disorder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Asymptomatic; clinical or diagnostic observations only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Limiting vision of the affected eye (20/40 or better)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Limiting vision in the affected eye; visual acuity worse than Limiting vision of the affected eye (20/40 but better than 20/200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Blindness (20/200 or worse in the affected eye.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32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Stop Linezolid (Lzd)  </a:t>
                      </a:r>
                      <a:r>
                        <a:rPr lang="en-US" sz="14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immediately</a:t>
                      </a:r>
                      <a:r>
                        <a:rPr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if there are any suspicions of optic neuritis. Do not restart it.  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Stop Lzd  </a:t>
                      </a:r>
                      <a:r>
                        <a:rPr lang="en-US" sz="14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immediately</a:t>
                      </a:r>
                      <a:r>
                        <a:rPr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if there are any suspicions of optic neuritis. Do not restart it. 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Stop Lzd  </a:t>
                      </a:r>
                      <a:r>
                        <a:rPr lang="en-US" sz="14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immediately</a:t>
                      </a:r>
                      <a:r>
                        <a:rPr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if there are any suspicions of optic neuritis. Do not restart it. </a:t>
                      </a:r>
                      <a:endParaRPr sz="1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Stop Lzd  </a:t>
                      </a:r>
                      <a:r>
                        <a:rPr lang="en-US" sz="140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immediately</a:t>
                      </a:r>
                      <a:r>
                        <a:rPr lang="en-US" sz="1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if there are any suspicions of optic neuritis. Do not restart it. 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15" name="Google Shape;415;p27"/>
          <p:cNvSpPr/>
          <p:nvPr/>
        </p:nvSpPr>
        <p:spPr>
          <a:xfrm>
            <a:off x="2570480" y="4082146"/>
            <a:ext cx="477520" cy="266404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7"/>
          <p:cNvSpPr/>
          <p:nvPr/>
        </p:nvSpPr>
        <p:spPr>
          <a:xfrm>
            <a:off x="4654549" y="4082146"/>
            <a:ext cx="477520" cy="266404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7"/>
          <p:cNvSpPr/>
          <p:nvPr/>
        </p:nvSpPr>
        <p:spPr>
          <a:xfrm>
            <a:off x="6868160" y="4082146"/>
            <a:ext cx="477520" cy="266404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7"/>
          <p:cNvSpPr/>
          <p:nvPr/>
        </p:nvSpPr>
        <p:spPr>
          <a:xfrm>
            <a:off x="8952229" y="4082146"/>
            <a:ext cx="477520" cy="266404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8"/>
          <p:cNvSpPr txBox="1"/>
          <p:nvPr>
            <p:ph idx="1" type="body"/>
          </p:nvPr>
        </p:nvSpPr>
        <p:spPr>
          <a:xfrm>
            <a:off x="-12390" y="-1564746"/>
            <a:ext cx="7615237" cy="4993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4800"/>
              <a:buNone/>
            </a:pPr>
            <a:r>
              <a:rPr lang="en-US" sz="48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4. QT prolongation 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t/>
            </a:r>
            <a:endParaRPr sz="480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t/>
            </a:r>
            <a:endParaRPr sz="480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t/>
            </a:r>
            <a:endParaRPr sz="480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r>
              <a:t/>
            </a:r>
            <a:endParaRPr sz="480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425" name="Google Shape;425;p28"/>
          <p:cNvPicPr preferRelativeResize="0"/>
          <p:nvPr/>
        </p:nvPicPr>
        <p:blipFill rotWithShape="1">
          <a:blip r:embed="rId3">
            <a:alphaModFix/>
          </a:blip>
          <a:srcRect b="46976" l="27228" r="43370" t="18694"/>
          <a:stretch/>
        </p:blipFill>
        <p:spPr>
          <a:xfrm>
            <a:off x="7585839" y="465907"/>
            <a:ext cx="3423054" cy="2248043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sp>
        <p:nvSpPr>
          <p:cNvPr id="426" name="Google Shape;426;p28"/>
          <p:cNvSpPr txBox="1"/>
          <p:nvPr/>
        </p:nvSpPr>
        <p:spPr>
          <a:xfrm>
            <a:off x="1183107" y="1423998"/>
            <a:ext cx="8789035" cy="5064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Signs and symptoms: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Usually </a:t>
            </a: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 signs and symptoms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Symptomatic PWTB may complain of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Palpitations, fast heart rate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Dizziness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Chest pain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Loss of consciousness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Char char="o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Detection: ECG (electrocardiogram)</a:t>
            </a:r>
            <a:endParaRPr/>
          </a:p>
          <a:p>
            <a:pPr indent="-76200" lvl="2" marL="1143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39776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8"/>
          <p:cNvSpPr txBox="1"/>
          <p:nvPr/>
        </p:nvSpPr>
        <p:spPr>
          <a:xfrm>
            <a:off x="1310505" y="1457185"/>
            <a:ext cx="43372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Associated with </a:t>
            </a:r>
            <a:r>
              <a:rPr b="1" lang="en-US" sz="2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Bedaquiline</a:t>
            </a:r>
            <a:endParaRPr b="1" sz="28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8"/>
          <p:cNvSpPr txBox="1"/>
          <p:nvPr/>
        </p:nvSpPr>
        <p:spPr>
          <a:xfrm>
            <a:off x="5404160" y="173519"/>
            <a:ext cx="1122423" cy="584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Heart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4" name="Google Shape;434;p29"/>
          <p:cNvGraphicFramePr/>
          <p:nvPr/>
        </p:nvGraphicFramePr>
        <p:xfrm>
          <a:off x="1189201" y="13128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{F4F91485-AD90-4684-9DE1-E91089841A07}</a:tableStyleId>
              </a:tblPr>
              <a:tblGrid>
                <a:gridCol w="1268250"/>
                <a:gridCol w="1825850"/>
                <a:gridCol w="2161050"/>
                <a:gridCol w="2100950"/>
                <a:gridCol w="2598875"/>
              </a:tblGrid>
              <a:tr h="537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</a:rPr>
                        <a:t>Severity</a:t>
                      </a:r>
                      <a:br>
                        <a:rPr b="1" lang="en-US" sz="1600">
                          <a:solidFill>
                            <a:schemeClr val="lt1"/>
                          </a:solidFill>
                        </a:rPr>
                      </a:br>
                      <a:r>
                        <a:rPr b="1" lang="en-US" sz="1600">
                          <a:solidFill>
                            <a:schemeClr val="lt1"/>
                          </a:solidFill>
                        </a:rPr>
                        <a:t>grade 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575" marB="34575" marR="69125" marL="69125" anchor="ctr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</a:rPr>
                        <a:t>Grade 1 Mild 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575" marB="34575" marR="69125" marL="69125" anchor="ctr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</a:rPr>
                        <a:t>Grade 2</a:t>
                      </a:r>
                      <a:br>
                        <a:rPr b="1" lang="en-US" sz="1600">
                          <a:solidFill>
                            <a:schemeClr val="lt1"/>
                          </a:solidFill>
                        </a:rPr>
                      </a:br>
                      <a:r>
                        <a:rPr b="1" lang="en-US" sz="1600">
                          <a:solidFill>
                            <a:schemeClr val="lt1"/>
                          </a:solidFill>
                        </a:rPr>
                        <a:t>Moderate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575" marB="34575" marR="69125" marL="69125" anchor="ctr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</a:rPr>
                        <a:t>Grade 3 Severe 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575" marB="34575" marR="69125" marL="69125" anchor="ctr"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</a:rPr>
                        <a:t>Grade 4 Life</a:t>
                      </a:r>
                      <a:br>
                        <a:rPr b="1" lang="en-US" sz="1600">
                          <a:solidFill>
                            <a:schemeClr val="lt1"/>
                          </a:solidFill>
                        </a:rPr>
                      </a:br>
                      <a:r>
                        <a:rPr b="1" lang="en-US" sz="1600">
                          <a:solidFill>
                            <a:schemeClr val="lt1"/>
                          </a:solidFill>
                        </a:rPr>
                        <a:t>threatening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575" marB="34575" marR="69125" marL="69125" anchor="ctr">
                    <a:solidFill>
                      <a:srgbClr val="C55A11"/>
                    </a:solidFill>
                  </a:tcPr>
                </a:tc>
              </a:tr>
              <a:tr h="1715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Prolongation</a:t>
                      </a:r>
                      <a:br>
                        <a:rPr lang="en-US" sz="1600"/>
                      </a:br>
                      <a:r>
                        <a:rPr lang="en-US" sz="1600"/>
                        <a:t>of QT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575" marB="34575" marR="69125" marL="691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QTcF 450 – 480</a:t>
                      </a:r>
                      <a:br>
                        <a:rPr lang="en-US" sz="1600"/>
                      </a:br>
                      <a:r>
                        <a:rPr lang="en-US" sz="1600"/>
                        <a:t>ms (millisecond).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575" marB="34575" marR="69125" marL="691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QTcF interval               481– 500 ms.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575" marB="34575" marR="69125" marL="691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QTcF </a:t>
                      </a:r>
                      <a:r>
                        <a:rPr lang="en-US" sz="1600" u="sng"/>
                        <a:t>&gt;</a:t>
                      </a:r>
                      <a:r>
                        <a:rPr lang="en-US" sz="1600"/>
                        <a:t> 501 ms on at least two separate ECGs (&gt;30 min apart)</a:t>
                      </a:r>
                      <a:br>
                        <a:rPr lang="en-US" sz="1600"/>
                      </a:br>
                      <a:r>
                        <a:rPr lang="en-US" sz="1600"/>
                        <a:t>without</a:t>
                      </a:r>
                      <a:br>
                        <a:rPr lang="en-US" sz="1600"/>
                      </a:br>
                      <a:r>
                        <a:rPr lang="en-US" sz="1600"/>
                        <a:t>signs/symptoms of</a:t>
                      </a:r>
                      <a:br>
                        <a:rPr lang="en-US" sz="1600"/>
                      </a:br>
                      <a:r>
                        <a:rPr lang="en-US" sz="1600"/>
                        <a:t>arrhythmia (skipped beats)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575" marB="34575" marR="69125" marL="691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QTcF </a:t>
                      </a:r>
                      <a:r>
                        <a:rPr lang="en-US" sz="1600" u="sng"/>
                        <a:t>&gt;</a:t>
                      </a:r>
                      <a:r>
                        <a:rPr lang="en-US" sz="1600"/>
                        <a:t>501 ms and life-threatening consequences: Torsade de pointes or polymorphic ventricular tachycardia or signs/ symptoms of serious</a:t>
                      </a:r>
                      <a:br>
                        <a:rPr lang="en-US" sz="1600"/>
                      </a:br>
                      <a:r>
                        <a:rPr lang="en-US" sz="1600"/>
                        <a:t>arrhythmia.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575" marB="34575" marR="69125" marL="69125" anchor="ctr"/>
                </a:tc>
              </a:tr>
              <a:tr h="2421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Action 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575" marB="34575" marR="69125" marL="691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Monitor more</a:t>
                      </a:r>
                      <a:br>
                        <a:rPr lang="en-US" sz="1600"/>
                      </a:br>
                      <a:r>
                        <a:rPr lang="en-US" sz="1600"/>
                        <a:t>closely; at least</a:t>
                      </a:r>
                      <a:br>
                        <a:rPr lang="en-US" sz="1600"/>
                      </a:br>
                      <a:r>
                        <a:rPr lang="en-US" sz="1600"/>
                        <a:t>weekly ECG until</a:t>
                      </a:r>
                      <a:br>
                        <a:rPr lang="en-US" sz="1600"/>
                      </a:br>
                      <a:r>
                        <a:rPr lang="en-US" sz="1600"/>
                        <a:t>QTcF has returned</a:t>
                      </a:r>
                      <a:br>
                        <a:rPr lang="en-US" sz="1600"/>
                      </a:br>
                      <a:r>
                        <a:rPr lang="en-US" sz="1600"/>
                        <a:t>to less than grade</a:t>
                      </a:r>
                      <a:br>
                        <a:rPr lang="en-US" sz="1600"/>
                      </a:br>
                      <a:r>
                        <a:rPr lang="en-US" sz="1600"/>
                        <a:t>1. Replete</a:t>
                      </a:r>
                      <a:br>
                        <a:rPr lang="en-US" sz="1600"/>
                      </a:br>
                      <a:r>
                        <a:rPr lang="en-US" sz="1600"/>
                        <a:t>electrolytes as</a:t>
                      </a:r>
                      <a:br>
                        <a:rPr lang="en-US" sz="1600"/>
                      </a:br>
                      <a:r>
                        <a:rPr lang="en-US" sz="1600"/>
                        <a:t>necessary.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575" marB="34575" marR="69125" marL="691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Monitor more</a:t>
                      </a:r>
                      <a:br>
                        <a:rPr lang="en-US" sz="1600"/>
                      </a:br>
                      <a:r>
                        <a:rPr lang="en-US" sz="1600"/>
                        <a:t>closely; at least</a:t>
                      </a:r>
                      <a:br>
                        <a:rPr lang="en-US" sz="1600"/>
                      </a:br>
                      <a:r>
                        <a:rPr lang="en-US" sz="1600"/>
                        <a:t>weekly ECG until</a:t>
                      </a:r>
                      <a:br>
                        <a:rPr lang="en-US" sz="1600"/>
                      </a:br>
                      <a:r>
                        <a:rPr lang="en-US" sz="1600"/>
                        <a:t>QTcF has</a:t>
                      </a:r>
                      <a:br>
                        <a:rPr lang="en-US" sz="1600"/>
                      </a:br>
                      <a:r>
                        <a:rPr lang="en-US" sz="1600"/>
                        <a:t>returned to less</a:t>
                      </a:r>
                      <a:br>
                        <a:rPr lang="en-US" sz="1600"/>
                      </a:br>
                      <a:r>
                        <a:rPr lang="en-US" sz="1600"/>
                        <a:t>than grade 1.</a:t>
                      </a:r>
                      <a:br>
                        <a:rPr lang="en-US" sz="1600"/>
                      </a:br>
                      <a:r>
                        <a:rPr lang="en-US" sz="1600"/>
                        <a:t>Replete</a:t>
                      </a:r>
                      <a:br>
                        <a:rPr lang="en-US" sz="1600"/>
                      </a:br>
                      <a:r>
                        <a:rPr lang="en-US" sz="1600"/>
                        <a:t>electrolytes as</a:t>
                      </a:r>
                      <a:br>
                        <a:rPr lang="en-US" sz="1600"/>
                      </a:br>
                      <a:r>
                        <a:rPr lang="en-US" sz="1600"/>
                        <a:t>necessary.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34575" marB="34575" marR="69125" marL="691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Stop the suspected causative drugs.* Hospitalize and</a:t>
                      </a:r>
                      <a:br>
                        <a:rPr lang="en-US" sz="1600"/>
                      </a:br>
                      <a:r>
                        <a:rPr lang="en-US" sz="1600"/>
                        <a:t>replete</a:t>
                      </a:r>
                      <a:r>
                        <a:rPr lang="en-US" sz="1600"/>
                        <a:t> </a:t>
                      </a:r>
                      <a:r>
                        <a:rPr lang="en-US" sz="1600"/>
                        <a:t>electrolytes</a:t>
                      </a:r>
                      <a:br>
                        <a:rPr lang="en-US" sz="1600"/>
                      </a:br>
                      <a:r>
                        <a:rPr lang="en-US" sz="1600"/>
                        <a:t>as necessary.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*In BPaL: Stop the full BPaL regimen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34575" marB="34575" marR="69125" marL="691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Stop the suspected causative drugs.* Hospitalize and</a:t>
                      </a:r>
                      <a:br>
                        <a:rPr lang="en-US" sz="1600"/>
                      </a:br>
                      <a:r>
                        <a:rPr lang="en-US" sz="1600"/>
                        <a:t>replete</a:t>
                      </a:r>
                      <a:r>
                        <a:rPr lang="en-US" sz="1600"/>
                        <a:t> </a:t>
                      </a:r>
                      <a:r>
                        <a:rPr lang="en-US" sz="1600"/>
                        <a:t>electrolytes</a:t>
                      </a:r>
                      <a:br>
                        <a:rPr lang="en-US" sz="1600"/>
                      </a:br>
                      <a:r>
                        <a:rPr lang="en-US" sz="1600"/>
                        <a:t>as necessary.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/>
                        <a:t>*In BPaL: Stop the dfull BPaL regimen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34575" marB="34575" marR="69125" marL="69125" anchor="ctr"/>
                </a:tc>
              </a:tr>
            </a:tbl>
          </a:graphicData>
        </a:graphic>
      </p:graphicFrame>
      <p:sp>
        <p:nvSpPr>
          <p:cNvPr id="435" name="Google Shape;435;p29"/>
          <p:cNvSpPr/>
          <p:nvPr/>
        </p:nvSpPr>
        <p:spPr>
          <a:xfrm>
            <a:off x="2552701" y="1958529"/>
            <a:ext cx="1847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29"/>
          <p:cNvSpPr/>
          <p:nvPr/>
        </p:nvSpPr>
        <p:spPr>
          <a:xfrm>
            <a:off x="6399650" y="3642133"/>
            <a:ext cx="599440" cy="330192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9"/>
          <p:cNvSpPr/>
          <p:nvPr/>
        </p:nvSpPr>
        <p:spPr>
          <a:xfrm>
            <a:off x="8472180" y="3729219"/>
            <a:ext cx="599440" cy="330192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9"/>
          <p:cNvSpPr/>
          <p:nvPr/>
        </p:nvSpPr>
        <p:spPr>
          <a:xfrm>
            <a:off x="993485" y="181623"/>
            <a:ext cx="1013977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161616"/>
                </a:solidFill>
                <a:latin typeface="Aharoni"/>
                <a:ea typeface="Aharoni"/>
                <a:cs typeface="Aharoni"/>
                <a:sym typeface="Aharoni"/>
              </a:rPr>
              <a:t>Severity grading and management of </a:t>
            </a:r>
            <a:r>
              <a:rPr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QT prolongation</a:t>
            </a:r>
            <a:endParaRPr sz="360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/>
          <p:nvPr/>
        </p:nvSpPr>
        <p:spPr>
          <a:xfrm>
            <a:off x="6890657" y="808226"/>
            <a:ext cx="5138057" cy="5734088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3"/>
          <p:cNvPicPr preferRelativeResize="0"/>
          <p:nvPr/>
        </p:nvPicPr>
        <p:blipFill rotWithShape="1">
          <a:blip r:embed="rId3">
            <a:alphaModFix/>
          </a:blip>
          <a:srcRect b="7233" l="25454" r="44728" t="18730"/>
          <a:stretch/>
        </p:blipFill>
        <p:spPr>
          <a:xfrm>
            <a:off x="9606765" y="2705804"/>
            <a:ext cx="2143988" cy="28211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31" name="Google Shape;131;p3"/>
          <p:cNvSpPr txBox="1"/>
          <p:nvPr/>
        </p:nvSpPr>
        <p:spPr>
          <a:xfrm>
            <a:off x="440536" y="392728"/>
            <a:ext cx="37111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9547260" y="5545778"/>
            <a:ext cx="23537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http://endtb.org/guide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3"/>
          <p:cNvPicPr preferRelativeResize="0"/>
          <p:nvPr/>
        </p:nvPicPr>
        <p:blipFill rotWithShape="1">
          <a:blip r:embed="rId5">
            <a:alphaModFix/>
          </a:blip>
          <a:srcRect b="3418" l="63370" r="21123" t="46763"/>
          <a:stretch/>
        </p:blipFill>
        <p:spPr>
          <a:xfrm>
            <a:off x="651774" y="1308491"/>
            <a:ext cx="2238400" cy="312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"/>
          <p:cNvPicPr preferRelativeResize="0"/>
          <p:nvPr/>
        </p:nvPicPr>
        <p:blipFill rotWithShape="1">
          <a:blip r:embed="rId6">
            <a:alphaModFix/>
          </a:blip>
          <a:srcRect b="16991" l="89337" r="645" t="51523"/>
          <a:stretch/>
        </p:blipFill>
        <p:spPr>
          <a:xfrm>
            <a:off x="2067523" y="2192778"/>
            <a:ext cx="2249081" cy="3072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/>
          <p:cNvPicPr preferRelativeResize="0"/>
          <p:nvPr/>
        </p:nvPicPr>
        <p:blipFill rotWithShape="1">
          <a:blip r:embed="rId7">
            <a:alphaModFix/>
          </a:blip>
          <a:srcRect b="3611" l="63538" r="22111" t="48552"/>
          <a:stretch/>
        </p:blipFill>
        <p:spPr>
          <a:xfrm>
            <a:off x="7143648" y="1319377"/>
            <a:ext cx="2160358" cy="313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90774" y="2239792"/>
            <a:ext cx="2080003" cy="295358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 txBox="1"/>
          <p:nvPr/>
        </p:nvSpPr>
        <p:spPr>
          <a:xfrm>
            <a:off x="3636275" y="1823446"/>
            <a:ext cx="6912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138" name="Google Shape;138;p3"/>
          <p:cNvSpPr txBox="1"/>
          <p:nvPr/>
        </p:nvSpPr>
        <p:spPr>
          <a:xfrm>
            <a:off x="5751941" y="1823094"/>
            <a:ext cx="6912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</a:t>
            </a:r>
            <a:endParaRPr/>
          </a:p>
        </p:txBody>
      </p:sp>
      <p:sp>
        <p:nvSpPr>
          <p:cNvPr id="139" name="Google Shape;139;p3"/>
          <p:cNvSpPr txBox="1"/>
          <p:nvPr/>
        </p:nvSpPr>
        <p:spPr>
          <a:xfrm>
            <a:off x="8488019" y="808226"/>
            <a:ext cx="6912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  <a:endParaRPr/>
          </a:p>
        </p:txBody>
      </p:sp>
      <p:sp>
        <p:nvSpPr>
          <p:cNvPr id="140" name="Google Shape;140;p3"/>
          <p:cNvSpPr txBox="1"/>
          <p:nvPr/>
        </p:nvSpPr>
        <p:spPr>
          <a:xfrm>
            <a:off x="11059538" y="2317598"/>
            <a:ext cx="6912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/>
          </a:p>
        </p:txBody>
      </p:sp>
      <p:pic>
        <p:nvPicPr>
          <p:cNvPr id="141" name="Google Shape;141;p3"/>
          <p:cNvPicPr preferRelativeResize="0"/>
          <p:nvPr/>
        </p:nvPicPr>
        <p:blipFill rotWithShape="1">
          <a:blip r:embed="rId9">
            <a:alphaModFix/>
          </a:blip>
          <a:srcRect b="34834" l="29397" r="47948" t="23376"/>
          <a:stretch/>
        </p:blipFill>
        <p:spPr>
          <a:xfrm>
            <a:off x="4525901" y="4582452"/>
            <a:ext cx="2044876" cy="1835654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0"/>
          <p:cNvSpPr txBox="1"/>
          <p:nvPr>
            <p:ph idx="1" type="body"/>
          </p:nvPr>
        </p:nvSpPr>
        <p:spPr>
          <a:xfrm>
            <a:off x="381001" y="-1376826"/>
            <a:ext cx="4888011" cy="2950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 sz="400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 sz="400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 sz="400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55A11"/>
              </a:buClr>
              <a:buSzPts val="4000"/>
              <a:buNone/>
            </a:pPr>
            <a:r>
              <a:rPr b="1" lang="en-US" sz="40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5. Hepatotoxicity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 sz="400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 sz="400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 sz="4000">
              <a:solidFill>
                <a:srgbClr val="C55A1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445" name="Google Shape;44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9205" y="347199"/>
            <a:ext cx="3432811" cy="2452008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sp>
        <p:nvSpPr>
          <p:cNvPr id="446" name="Google Shape;446;p30"/>
          <p:cNvSpPr txBox="1"/>
          <p:nvPr/>
        </p:nvSpPr>
        <p:spPr>
          <a:xfrm>
            <a:off x="743264" y="1351105"/>
            <a:ext cx="11067735" cy="5376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   Associated with Bedaquiline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symptoms, only increased liver enzymes                                                                        (AST or SGPT,  ALT or SGOT)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Signs and symptoms 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 appetite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nausea and vomiting 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fatigue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jaundice (yellowing of skin, mucous membranes, and conjunctiva)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darkening of urine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itchiness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abdominal pain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30"/>
          <p:cNvSpPr txBox="1"/>
          <p:nvPr/>
        </p:nvSpPr>
        <p:spPr>
          <a:xfrm>
            <a:off x="5269012" y="291627"/>
            <a:ext cx="980525" cy="584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Liver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1"/>
          <p:cNvSpPr txBox="1"/>
          <p:nvPr>
            <p:ph type="title"/>
          </p:nvPr>
        </p:nvSpPr>
        <p:spPr>
          <a:xfrm>
            <a:off x="1172822" y="830544"/>
            <a:ext cx="10202749" cy="471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haroni"/>
              <a:buNone/>
            </a:pPr>
            <a:r>
              <a:rPr b="1" lang="en-US" sz="3600">
                <a:latin typeface="Aharoni"/>
                <a:ea typeface="Aharoni"/>
                <a:cs typeface="Aharoni"/>
                <a:sym typeface="Aharoni"/>
              </a:rPr>
              <a:t>Severity grading and management of</a:t>
            </a:r>
            <a:r>
              <a:rPr b="1"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 hepatitis or elevated liver enzymes </a:t>
            </a:r>
            <a:endParaRPr b="1" sz="36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31"/>
          <p:cNvSpPr txBox="1"/>
          <p:nvPr>
            <p:ph idx="1" type="body"/>
          </p:nvPr>
        </p:nvSpPr>
        <p:spPr>
          <a:xfrm>
            <a:off x="2174082" y="1359526"/>
            <a:ext cx="7615237" cy="5528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/>
          </a:p>
        </p:txBody>
      </p:sp>
      <p:graphicFrame>
        <p:nvGraphicFramePr>
          <p:cNvPr id="455" name="Google Shape;455;p31"/>
          <p:cNvGraphicFramePr/>
          <p:nvPr/>
        </p:nvGraphicFramePr>
        <p:xfrm>
          <a:off x="1550037" y="194564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{F4F91485-AD90-4684-9DE1-E91089841A07}</a:tableStyleId>
              </a:tblPr>
              <a:tblGrid>
                <a:gridCol w="1461925"/>
                <a:gridCol w="1946125"/>
                <a:gridCol w="1673375"/>
                <a:gridCol w="1956475"/>
                <a:gridCol w="1982575"/>
              </a:tblGrid>
              <a:tr h="447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Severity Grade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1                   Mild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2    Moderate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3                 Severe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4                   Life-threatening</a:t>
                      </a: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 /AST *</a:t>
                      </a:r>
                      <a:endParaRPr sz="3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56388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&gt;ULN – 3.0 x ULN 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&gt;3.0 – 5.0 x ULN 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&gt;5.0 – 20.0 x ULN 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&gt;20.0 x ULN 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7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Bilirubin</a:t>
                      </a:r>
                      <a:endParaRPr sz="3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&gt;ULN - 1.5 x ULN</a:t>
                      </a:r>
                      <a:endParaRPr sz="2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&gt;1.5 - 3.0 x ULN</a:t>
                      </a:r>
                      <a:endParaRPr sz="2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&gt;3.0 - 10.0 x ULN</a:t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&gt;10.0 x ULN</a:t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0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</a:t>
                      </a:r>
                      <a:endParaRPr sz="2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5481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Continue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treatment regimen. Patients should be followed until resolution (return to baseline) or stabilization of AST/ALT elevation. </a:t>
                      </a:r>
                      <a:endParaRPr sz="2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5481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Continue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treatment regimen. Patients should be followed until resolution (return to baseline) or stabilization of AST/ALT elevation. 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Stop all drugs including anti-TB drugs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; measure liver function tests (LFTs) weekly. Treatment may be </a:t>
                      </a:r>
                      <a:r>
                        <a:rPr b="1" lang="en-US" sz="1600">
                          <a:solidFill>
                            <a:srgbClr val="5481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reintroduced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after toxicity is resolved.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/>
                        <a:t>*In BPaL: Stop the full BPaL regimen </a:t>
                      </a:r>
                      <a:endParaRPr/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Stop all drugs including anti-TB drugs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; measure liver function tests (LFTs) weekly. Treatment may be </a:t>
                      </a:r>
                      <a:r>
                        <a:rPr b="1" lang="en-US" sz="1600">
                          <a:solidFill>
                            <a:srgbClr val="5481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reintroduced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after toxicity is resolved.</a:t>
                      </a:r>
                      <a:r>
                        <a:rPr lang="en-US" sz="1600"/>
                        <a:t>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/>
                        <a:t>*In BPaL: Stop the full BPaL regimen </a:t>
                      </a:r>
                      <a:endParaRPr/>
                    </a:p>
                  </a:txBody>
                  <a:tcPr marT="0" marB="0" marR="51425" marL="514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56" name="Google Shape;456;p31"/>
          <p:cNvSpPr/>
          <p:nvPr/>
        </p:nvSpPr>
        <p:spPr>
          <a:xfrm>
            <a:off x="1991513" y="6360307"/>
            <a:ext cx="92715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*Liver enzymes                                  ULN- upper limit of normal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31"/>
          <p:cNvSpPr/>
          <p:nvPr/>
        </p:nvSpPr>
        <p:spPr>
          <a:xfrm>
            <a:off x="6627304" y="3355596"/>
            <a:ext cx="478172" cy="360727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1"/>
          <p:cNvSpPr/>
          <p:nvPr/>
        </p:nvSpPr>
        <p:spPr>
          <a:xfrm>
            <a:off x="8574948" y="3355595"/>
            <a:ext cx="478172" cy="360727"/>
          </a:xfrm>
          <a:prstGeom prst="ellipse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"/>
          <p:cNvSpPr txBox="1"/>
          <p:nvPr>
            <p:ph type="title"/>
          </p:nvPr>
        </p:nvSpPr>
        <p:spPr>
          <a:xfrm>
            <a:off x="992223" y="1308261"/>
            <a:ext cx="10851434" cy="4837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haroni"/>
              <a:buNone/>
            </a:pPr>
            <a:r>
              <a:rPr b="1" lang="en-US" sz="3600">
                <a:latin typeface="Aharoni"/>
                <a:ea typeface="Aharoni"/>
                <a:cs typeface="Aharoni"/>
                <a:sym typeface="Aharoni"/>
              </a:rPr>
              <a:t>Management of </a:t>
            </a:r>
            <a:r>
              <a:rPr b="1"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hepatitis</a:t>
            </a:r>
            <a:r>
              <a:rPr b="1" lang="en-US" sz="3600">
                <a:latin typeface="Aharoni"/>
                <a:ea typeface="Aharoni"/>
                <a:cs typeface="Aharoni"/>
                <a:sym typeface="Aharoni"/>
              </a:rPr>
              <a:t> or </a:t>
            </a:r>
            <a:r>
              <a:rPr b="1"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elevated liver enzymes </a:t>
            </a:r>
            <a:br>
              <a:rPr b="1" lang="en-US" sz="40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</a:br>
            <a:endParaRPr b="1" sz="40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32"/>
          <p:cNvSpPr txBox="1"/>
          <p:nvPr>
            <p:ph idx="1" type="body"/>
          </p:nvPr>
        </p:nvSpPr>
        <p:spPr>
          <a:xfrm>
            <a:off x="992223" y="2268583"/>
            <a:ext cx="10515600" cy="3021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7655" lvl="0" marL="28765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Consider </a:t>
            </a:r>
            <a:r>
              <a:rPr b="1" lang="en-US"/>
              <a:t>medical conditions</a:t>
            </a:r>
            <a:r>
              <a:rPr lang="en-US"/>
              <a:t> which may cause elevated liver enzymes, such as viral hepatitis, alcohol, HIV coinfection 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/>
              <a:t>Consider present </a:t>
            </a:r>
            <a:r>
              <a:rPr b="1" lang="en-US"/>
              <a:t>medicines</a:t>
            </a:r>
            <a:r>
              <a:rPr lang="en-US"/>
              <a:t>: anti-TB or non-anti-TB medicines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/>
              <a:t>Consider </a:t>
            </a:r>
            <a:r>
              <a:rPr b="1" lang="en-US"/>
              <a:t>interaction </a:t>
            </a:r>
            <a:r>
              <a:rPr lang="en-US"/>
              <a:t>among the drugs taken by the PWTB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-101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3"/>
          <p:cNvSpPr txBox="1"/>
          <p:nvPr>
            <p:ph type="title"/>
          </p:nvPr>
        </p:nvSpPr>
        <p:spPr>
          <a:xfrm>
            <a:off x="838200" y="82549"/>
            <a:ext cx="10515600" cy="119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ct val="100000"/>
              <a:buFont typeface="Aharoni"/>
              <a:buNone/>
            </a:pPr>
            <a:r>
              <a:rPr b="1" lang="en-US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6. Severity grading of psychiatric disorders</a:t>
            </a:r>
            <a:endParaRPr/>
          </a:p>
        </p:txBody>
      </p:sp>
      <p:sp>
        <p:nvSpPr>
          <p:cNvPr id="471" name="Google Shape;471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graphicFrame>
        <p:nvGraphicFramePr>
          <p:cNvPr id="472" name="Google Shape;472;p33"/>
          <p:cNvGraphicFramePr/>
          <p:nvPr/>
        </p:nvGraphicFramePr>
        <p:xfrm>
          <a:off x="577850" y="11518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{F4F91485-AD90-4684-9DE1-E91089841A07}</a:tableStyleId>
              </a:tblPr>
              <a:tblGrid>
                <a:gridCol w="2533650"/>
                <a:gridCol w="1870700"/>
                <a:gridCol w="2202175"/>
                <a:gridCol w="2073900"/>
                <a:gridCol w="25590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Adverse event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Definition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Grade 1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Mild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Grade 2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Moderate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Grade 3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Severe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Grade 4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Life-threatening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548135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Anxiety</a:t>
                      </a:r>
                      <a:r>
                        <a:rPr b="1" lang="en-US" sz="170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 disorder characterized by apprehension of danger and dread accompanied by restlessness, tension, tachycardia, and dyspnea unattached to a clearly identifiable stimulus. 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Mild symptoms; intervention not indicated; and/or Hamilton Anxiety Rating Scale score 1-17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Moderate symptoms; limiting instrumental ADL; and/or Hamilton Anxiety Rating Scale score 18-24 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Severe symptoms; limiting self-care ADL; hospitalization not indicated; and/or Hamilton Anxiety Rating Scale score 25-30 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Life-threatening; Hamilton Anxiety Rating Scale score &gt;30; and/or hospitalization indicated 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73" name="Google Shape;473;p33"/>
          <p:cNvGraphicFramePr/>
          <p:nvPr/>
        </p:nvGraphicFramePr>
        <p:xfrm>
          <a:off x="577850" y="44670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{F4F91485-AD90-4684-9DE1-E91089841A07}</a:tableStyleId>
              </a:tblPr>
              <a:tblGrid>
                <a:gridCol w="2533650"/>
                <a:gridCol w="1870700"/>
                <a:gridCol w="2202175"/>
                <a:gridCol w="2073900"/>
                <a:gridCol w="25590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>
                          <a:solidFill>
                            <a:srgbClr val="548135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Depression</a:t>
                      </a:r>
                      <a:r>
                        <a:rPr b="0" lang="en-US" sz="180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</a:t>
                      </a:r>
                      <a:endParaRPr b="0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A disorder characterized by melancholic feelings of grief or unhappiness. </a:t>
                      </a:r>
                      <a:endParaRPr b="0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Mild depressive symptoms; and/or PHQ9 depression score 1-9. </a:t>
                      </a:r>
                      <a:endParaRPr b="0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Moderate depressive symptoms; limiting instrumental ADL; and/or PHQ9 depression score 10-14. </a:t>
                      </a:r>
                      <a:endParaRPr b="0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Severe depressive symptoms; limiting self-care ADL; hospitalization not indicated; and/or PHQ9 depression score 15-19. </a:t>
                      </a:r>
                      <a:endParaRPr b="0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>
                          <a:solidFill>
                            <a:srgbClr val="0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Life-threatening consequences, threats of harm to self or others; PHQ9 depression score 20-27; and/or hospitalization indicated </a:t>
                      </a:r>
                      <a:endParaRPr b="0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3282" y="1127415"/>
            <a:ext cx="4845199" cy="5421807"/>
          </a:xfrm>
          <a:prstGeom prst="rect">
            <a:avLst/>
          </a:prstGeom>
          <a:noFill/>
          <a:ln cap="flat" cmpd="sng" w="9525">
            <a:solidFill>
              <a:srgbClr val="1913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80" name="Google Shape;48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24450" y="1200985"/>
            <a:ext cx="5448372" cy="2372663"/>
          </a:xfrm>
          <a:prstGeom prst="rect">
            <a:avLst/>
          </a:prstGeom>
          <a:noFill/>
          <a:ln cap="flat" cmpd="sng" w="9525">
            <a:solidFill>
              <a:srgbClr val="1913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81" name="Google Shape;481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23419" y="3573648"/>
            <a:ext cx="5449403" cy="2860935"/>
          </a:xfrm>
          <a:prstGeom prst="rect">
            <a:avLst/>
          </a:prstGeom>
          <a:noFill/>
          <a:ln cap="flat" cmpd="sng" w="9525">
            <a:solidFill>
              <a:srgbClr val="1913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82" name="Google Shape;482;p34"/>
          <p:cNvSpPr txBox="1"/>
          <p:nvPr>
            <p:ph idx="4294967295" type="title"/>
          </p:nvPr>
        </p:nvSpPr>
        <p:spPr>
          <a:xfrm>
            <a:off x="1903394" y="496987"/>
            <a:ext cx="9240837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haroni"/>
              <a:buNone/>
            </a:pPr>
            <a:r>
              <a:rPr b="1" lang="en-US" sz="3200" cap="non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Depression questionnaire (PHQ-9) – (2)  </a:t>
            </a:r>
            <a:br>
              <a:rPr b="1" lang="en-US" sz="3200" cap="non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</a:br>
            <a:r>
              <a:rPr b="1" lang="en-US" sz="2400" cap="non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Psychometric Health Questionnaire</a:t>
            </a:r>
            <a:endParaRPr b="1" sz="3600" cap="none">
              <a:solidFill>
                <a:schemeClr val="dk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5"/>
          <p:cNvSpPr txBox="1"/>
          <p:nvPr>
            <p:ph type="title"/>
          </p:nvPr>
        </p:nvSpPr>
        <p:spPr>
          <a:xfrm>
            <a:off x="838200" y="4396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haroni"/>
              <a:buNone/>
            </a:pPr>
            <a:r>
              <a:rPr b="1" lang="en-US" sz="4400" cap="none">
                <a:latin typeface="Aharoni"/>
                <a:ea typeface="Aharoni"/>
                <a:cs typeface="Aharoni"/>
                <a:sym typeface="Aharoni"/>
              </a:rPr>
              <a:t>Managing </a:t>
            </a:r>
            <a:r>
              <a:rPr b="1" lang="en-US" sz="4400" cap="none">
                <a:solidFill>
                  <a:srgbClr val="C00000"/>
                </a:solidFill>
                <a:latin typeface="Aharoni"/>
                <a:ea typeface="Aharoni"/>
                <a:cs typeface="Aharoni"/>
                <a:sym typeface="Aharoni"/>
              </a:rPr>
              <a:t>depression </a:t>
            </a:r>
            <a:endParaRPr/>
          </a:p>
        </p:txBody>
      </p:sp>
      <p:sp>
        <p:nvSpPr>
          <p:cNvPr id="489" name="Google Shape;489;p35"/>
          <p:cNvSpPr/>
          <p:nvPr/>
        </p:nvSpPr>
        <p:spPr>
          <a:xfrm>
            <a:off x="1076446" y="1842532"/>
            <a:ext cx="10515600" cy="3913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Avoidance of medicines causing or worsening depression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Does adjustment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Assessment/ addressing underlying emotional and socio-economic issues (do not underestimate)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Assessment for suicidal ideation;  for coexisting substance abuse and refer.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Individual/group counselling lay counsellors and TB survivors.  </a:t>
            </a:r>
            <a:endParaRPr/>
          </a:p>
          <a:p>
            <a:pPr indent="-284163" lvl="0" marL="28416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Medical therapy, e.g., anti-depressant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6"/>
          <p:cNvSpPr txBox="1"/>
          <p:nvPr>
            <p:ph type="title"/>
          </p:nvPr>
        </p:nvSpPr>
        <p:spPr>
          <a:xfrm>
            <a:off x="4473879" y="884752"/>
            <a:ext cx="4725082" cy="8548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333"/>
              <a:buFont typeface="Aharoni"/>
              <a:buNone/>
            </a:pPr>
            <a:r>
              <a:rPr b="1" lang="en-US" sz="5333" cap="none">
                <a:solidFill>
                  <a:srgbClr val="C00000"/>
                </a:solidFill>
                <a:latin typeface="Aharoni"/>
                <a:ea typeface="Aharoni"/>
                <a:cs typeface="Aharoni"/>
                <a:sym typeface="Aharoni"/>
              </a:rPr>
              <a:t>Summary</a:t>
            </a:r>
            <a:r>
              <a:rPr b="1" lang="en-US" sz="4800" cap="none">
                <a:solidFill>
                  <a:srgbClr val="C00000"/>
                </a:solidFill>
                <a:latin typeface="Aharoni"/>
                <a:ea typeface="Aharoni"/>
                <a:cs typeface="Aharoni"/>
                <a:sym typeface="Aharoni"/>
              </a:rPr>
              <a:t>  </a:t>
            </a:r>
            <a:endParaRPr b="1" sz="4800" cap="none">
              <a:solidFill>
                <a:srgbClr val="C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496" name="Google Shape;496;p36"/>
          <p:cNvSpPr txBox="1"/>
          <p:nvPr>
            <p:ph idx="1" type="body"/>
          </p:nvPr>
        </p:nvSpPr>
        <p:spPr>
          <a:xfrm>
            <a:off x="909779" y="1951551"/>
            <a:ext cx="10728960" cy="4021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Patient monitoring for treatment response and drug safety are crucial especially in the period of new medicines, regimens and operational research </a:t>
            </a:r>
            <a:endParaRPr/>
          </a:p>
          <a:p>
            <a:pPr indent="-342900" lvl="1" marL="516636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AE monitoring should be aligned to the risks carried by the drugs used, </a:t>
            </a:r>
            <a:endParaRPr/>
          </a:p>
          <a:p>
            <a:pPr indent="0" lvl="3" marL="502919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e.g., ECG, visual acuity test, audiometry for amikacin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Anti-TB medicines are not the only culprits in AEs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Awareness and capacity building on identification and management (for both PWTB and health provider)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7"/>
          <p:cNvSpPr txBox="1"/>
          <p:nvPr>
            <p:ph type="ctrTitle"/>
          </p:nvPr>
        </p:nvSpPr>
        <p:spPr>
          <a:xfrm>
            <a:off x="6389272" y="1966042"/>
            <a:ext cx="494928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6000"/>
              <a:buFont typeface="Aharoni"/>
              <a:buNone/>
            </a:pPr>
            <a:r>
              <a:rPr lang="en-US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Thank you very much!</a:t>
            </a:r>
            <a:endParaRPr/>
          </a:p>
        </p:txBody>
      </p:sp>
      <p:pic>
        <p:nvPicPr>
          <p:cNvPr descr="Balloons, Pills, Sleeves: Weight Loss Options Grow" id="503" name="Google Shape;503;p37"/>
          <p:cNvPicPr preferRelativeResize="0"/>
          <p:nvPr/>
        </p:nvPicPr>
        <p:blipFill rotWithShape="1">
          <a:blip r:embed="rId3">
            <a:alphaModFix/>
          </a:blip>
          <a:srcRect b="0" l="0" r="18043" t="6530"/>
          <a:stretch/>
        </p:blipFill>
        <p:spPr>
          <a:xfrm>
            <a:off x="868945" y="1311129"/>
            <a:ext cx="2545680" cy="15655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ood Extraction 3 High-Res Stock Photo - Getty Images" id="504" name="Google Shape;50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5680" y="2849970"/>
            <a:ext cx="2254408" cy="15036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visual disturbances" id="505" name="Google Shape;505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02658" y="1311129"/>
            <a:ext cx="2545680" cy="1693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37"/>
          <p:cNvPicPr preferRelativeResize="0"/>
          <p:nvPr/>
        </p:nvPicPr>
        <p:blipFill rotWithShape="1">
          <a:blip r:embed="rId6">
            <a:alphaModFix/>
          </a:blip>
          <a:srcRect b="46976" l="27228" r="43370" t="18694"/>
          <a:stretch/>
        </p:blipFill>
        <p:spPr>
          <a:xfrm>
            <a:off x="876496" y="4344747"/>
            <a:ext cx="2499935" cy="1641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diagnostic challenge of small fibre neuropathy: clinical presentations,  evaluations, and causes - The Lancet Neurology" id="507" name="Google Shape;507;p37"/>
          <p:cNvPicPr preferRelativeResize="0"/>
          <p:nvPr/>
        </p:nvPicPr>
        <p:blipFill rotWithShape="1">
          <a:blip r:embed="rId7">
            <a:alphaModFix/>
          </a:blip>
          <a:srcRect b="0" l="0" r="4648" t="45524"/>
          <a:stretch/>
        </p:blipFill>
        <p:spPr>
          <a:xfrm>
            <a:off x="3297302" y="2876638"/>
            <a:ext cx="2538877" cy="1523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48266" y="4233356"/>
            <a:ext cx="2454464" cy="1753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/>
          <p:nvPr/>
        </p:nvSpPr>
        <p:spPr>
          <a:xfrm>
            <a:off x="2177143" y="678591"/>
            <a:ext cx="962297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Active TB drug-safety monitoring and management (aDSM)</a:t>
            </a:r>
            <a:endParaRPr/>
          </a:p>
        </p:txBody>
      </p:sp>
      <p:pic>
        <p:nvPicPr>
          <p:cNvPr descr="Icon&#10;&#10;Description automatically generated" id="148" name="Google Shape;14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4258" y="772312"/>
            <a:ext cx="1012885" cy="101288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"/>
          <p:cNvSpPr/>
          <p:nvPr/>
        </p:nvSpPr>
        <p:spPr>
          <a:xfrm>
            <a:off x="2177143" y="1972641"/>
            <a:ext cx="8621486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Proactive and step-by-step assessments </a:t>
            </a:r>
            <a:r>
              <a:rPr lang="en-US" sz="2800">
                <a:solidFill>
                  <a:srgbClr val="3F3000"/>
                </a:solidFill>
                <a:latin typeface="Calibri"/>
                <a:ea typeface="Calibri"/>
                <a:cs typeface="Calibri"/>
                <a:sym typeface="Calibri"/>
              </a:rPr>
              <a:t>of PWTB who are on MDR-TB treatment through  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3F3000"/>
                </a:solidFill>
                <a:latin typeface="Calibri"/>
                <a:ea typeface="Calibri"/>
                <a:cs typeface="Calibri"/>
                <a:sym typeface="Calibri"/>
              </a:rPr>
              <a:t>1. Clinical assessment 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3F3000"/>
                </a:solidFill>
                <a:latin typeface="Calibri"/>
                <a:ea typeface="Calibri"/>
                <a:cs typeface="Calibri"/>
                <a:sym typeface="Calibri"/>
              </a:rPr>
              <a:t>2. Laboratory assessment 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3F3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2177143" y="3478471"/>
            <a:ext cx="8621486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3F3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3F3000"/>
                </a:solidFill>
                <a:latin typeface="Calibri"/>
                <a:ea typeface="Calibri"/>
                <a:cs typeface="Calibri"/>
                <a:sym typeface="Calibri"/>
              </a:rPr>
              <a:t>to detect</a:t>
            </a:r>
            <a:br>
              <a:rPr b="0" i="0" lang="en-US" sz="2800" u="none" cap="none" strike="noStrike">
                <a:solidFill>
                  <a:srgbClr val="3F3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 cap="none" strike="noStrike">
                <a:solidFill>
                  <a:srgbClr val="3F3000"/>
                </a:solidFill>
                <a:latin typeface="Calibri"/>
                <a:ea typeface="Calibri"/>
                <a:cs typeface="Calibri"/>
                <a:sym typeface="Calibri"/>
              </a:rPr>
              <a:t>to manage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3F3000"/>
                </a:solidFill>
                <a:latin typeface="Calibri"/>
                <a:ea typeface="Calibri"/>
                <a:cs typeface="Calibri"/>
                <a:sym typeface="Calibri"/>
              </a:rPr>
              <a:t>to report 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3F3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3F3000"/>
                </a:solidFill>
                <a:latin typeface="Calibri"/>
                <a:ea typeface="Calibri"/>
                <a:cs typeface="Calibri"/>
                <a:sym typeface="Calibri"/>
              </a:rPr>
              <a:t>suspected or confirmed drug effects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 txBox="1"/>
          <p:nvPr/>
        </p:nvSpPr>
        <p:spPr>
          <a:xfrm>
            <a:off x="2218251" y="901125"/>
            <a:ext cx="997374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Adverse event (AE)</a:t>
            </a:r>
            <a:endParaRPr/>
          </a:p>
        </p:txBody>
      </p:sp>
      <p:pic>
        <p:nvPicPr>
          <p:cNvPr descr="Icon&#10;&#10;Description automatically generated" id="157" name="Google Shape;15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5366" y="901125"/>
            <a:ext cx="1012885" cy="101288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"/>
          <p:cNvSpPr/>
          <p:nvPr/>
        </p:nvSpPr>
        <p:spPr>
          <a:xfrm>
            <a:off x="2376033" y="1813955"/>
            <a:ext cx="8621486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unexpected or unpleasant sign or symptom or laboratory abnormality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not present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start of treatment and now present while taking the medicine </a:t>
            </a:r>
            <a:endParaRPr/>
          </a:p>
        </p:txBody>
      </p:sp>
      <p:sp>
        <p:nvSpPr>
          <p:cNvPr id="159" name="Google Shape;159;p5"/>
          <p:cNvSpPr/>
          <p:nvPr/>
        </p:nvSpPr>
        <p:spPr>
          <a:xfrm>
            <a:off x="2522929" y="4817221"/>
            <a:ext cx="862148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sign or symptom </a:t>
            </a:r>
            <a:r>
              <a:rPr lang="en-US" sz="2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may or may not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necessarily be caused by the medicine itself but by other factors.</a:t>
            </a:r>
            <a:endParaRPr/>
          </a:p>
        </p:txBody>
      </p:sp>
      <p:sp>
        <p:nvSpPr>
          <p:cNvPr id="160" name="Google Shape;160;p5"/>
          <p:cNvSpPr/>
          <p:nvPr/>
        </p:nvSpPr>
        <p:spPr>
          <a:xfrm>
            <a:off x="2376033" y="3531032"/>
            <a:ext cx="862148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already present at the start of the treatment and </a:t>
            </a:r>
            <a:r>
              <a:rPr lang="en-US" sz="2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became worse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/>
          <p:nvPr/>
        </p:nvSpPr>
        <p:spPr>
          <a:xfrm>
            <a:off x="2218251" y="901125"/>
            <a:ext cx="997374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Adverse drug reaction (ADR)</a:t>
            </a:r>
            <a:endParaRPr/>
          </a:p>
        </p:txBody>
      </p:sp>
      <p:pic>
        <p:nvPicPr>
          <p:cNvPr descr="Icon&#10;&#10;Description automatically generated" id="167" name="Google Shape;16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5366" y="901125"/>
            <a:ext cx="1012885" cy="101288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"/>
          <p:cNvSpPr/>
          <p:nvPr/>
        </p:nvSpPr>
        <p:spPr>
          <a:xfrm>
            <a:off x="2376033" y="1813955"/>
            <a:ext cx="862148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unexpected or unpleasant response to a medicine given at a normal dose to a PWTB which is </a:t>
            </a:r>
            <a:r>
              <a:rPr lang="en-US" sz="2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possibly caused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medicine.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/>
          <p:nvPr>
            <p:ph type="title"/>
          </p:nvPr>
        </p:nvSpPr>
        <p:spPr>
          <a:xfrm>
            <a:off x="838199" y="365125"/>
            <a:ext cx="1078774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4400"/>
              <a:buFont typeface="Aharoni"/>
              <a:buNone/>
            </a:pPr>
            <a:r>
              <a:rPr lang="en-US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Adverse events of TB and MDR-/RR-TB survivors</a:t>
            </a:r>
            <a:endParaRPr/>
          </a:p>
        </p:txBody>
      </p:sp>
      <p:graphicFrame>
        <p:nvGraphicFramePr>
          <p:cNvPr id="174" name="Google Shape;174;p7"/>
          <p:cNvGraphicFramePr/>
          <p:nvPr/>
        </p:nvGraphicFramePr>
        <p:xfrm>
          <a:off x="875489" y="16906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{D477602B-7765-47F1-B6A9-0892101B5BD4}</a:tableStyleId>
              </a:tblPr>
              <a:tblGrid>
                <a:gridCol w="2597050"/>
                <a:gridCol w="8026400"/>
              </a:tblGrid>
              <a:tr h="374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42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548135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DS-TB survivors: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rgbClr val="548135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rgbClr val="548135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rgbClr val="548135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548135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/>
                        <a:t>Skin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i="1" lang="en-US" sz="2400"/>
                        <a:t>Itchiness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i="1" lang="en-US" sz="2400"/>
                        <a:t>Acne breakout and darkened skin tone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i="1" lang="en-US" sz="2400"/>
                        <a:t>Numinipis and balat at mahapdi for 2 months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/>
                        <a:t>Abdomen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i="1" lang="en-US" sz="2400"/>
                        <a:t>Acid reflux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/>
                        <a:t>Respiratory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i="1" lang="en-US" sz="2400"/>
                        <a:t>Shortness of breath and back pain (first 2 months of treatment)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75" name="Google Shape;175;p7"/>
          <p:cNvSpPr/>
          <p:nvPr/>
        </p:nvSpPr>
        <p:spPr>
          <a:xfrm>
            <a:off x="1080929" y="6308209"/>
            <a:ext cx="446801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 to Agnes, Miarmy, Rann, Ruzzeth </a:t>
            </a:r>
            <a:endParaRPr/>
          </a:p>
        </p:txBody>
      </p:sp>
      <p:pic>
        <p:nvPicPr>
          <p:cNvPr id="176" name="Google Shape;176;p7"/>
          <p:cNvPicPr preferRelativeResize="0"/>
          <p:nvPr/>
        </p:nvPicPr>
        <p:blipFill rotWithShape="1">
          <a:blip r:embed="rId3">
            <a:alphaModFix/>
          </a:blip>
          <a:srcRect b="85185" l="83199" r="2033" t="2371"/>
          <a:stretch/>
        </p:blipFill>
        <p:spPr>
          <a:xfrm>
            <a:off x="5548947" y="6184832"/>
            <a:ext cx="946131" cy="616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/>
          <p:nvPr>
            <p:ph type="title"/>
          </p:nvPr>
        </p:nvSpPr>
        <p:spPr>
          <a:xfrm>
            <a:off x="838200" y="-110274"/>
            <a:ext cx="113538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3600"/>
              <a:buFont typeface="Aharoni"/>
              <a:buNone/>
            </a:pPr>
            <a:r>
              <a:rPr lang="en-US" sz="3600">
                <a:solidFill>
                  <a:srgbClr val="C55A11"/>
                </a:solidFill>
                <a:latin typeface="Aharoni"/>
                <a:ea typeface="Aharoni"/>
                <a:cs typeface="Aharoni"/>
                <a:sym typeface="Aharoni"/>
              </a:rPr>
              <a:t>Adverse events of TB and MDR-/RR-TB survivors</a:t>
            </a:r>
            <a:endParaRPr/>
          </a:p>
        </p:txBody>
      </p:sp>
      <p:graphicFrame>
        <p:nvGraphicFramePr>
          <p:cNvPr id="182" name="Google Shape;182;p8"/>
          <p:cNvGraphicFramePr/>
          <p:nvPr/>
        </p:nvGraphicFramePr>
        <p:xfrm>
          <a:off x="988284" y="8198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{D477602B-7765-47F1-B6A9-0892101B5BD4}</a:tableStyleId>
              </a:tblPr>
              <a:tblGrid>
                <a:gridCol w="2140300"/>
                <a:gridCol w="84624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548135"/>
                          </a:solidFill>
                          <a:latin typeface="Aharoni"/>
                          <a:ea typeface="Aharoni"/>
                          <a:cs typeface="Aharoni"/>
                          <a:sym typeface="Aharoni"/>
                        </a:rPr>
                        <a:t>MDR-TB survivors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rgbClr val="548135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rgbClr val="548135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rgbClr val="548135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rgbClr val="548135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rgbClr val="548135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rgbClr val="548135"/>
                        </a:solidFill>
                        <a:latin typeface="Aharoni"/>
                        <a:ea typeface="Aharoni"/>
                        <a:cs typeface="Aharoni"/>
                        <a:sym typeface="Aharon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/>
                        <a:t>Hearing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i="1" lang="en-US" sz="2400"/>
                        <a:t>Hearing impairment unreported while undergoing treatment (detected late; after treatment na napansin)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/>
                        <a:t>Neurologic and mental health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i="1" lang="en-US" sz="2400"/>
                        <a:t>Severe depression with thoughts of suicide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i="1" lang="en-US" sz="2400"/>
                        <a:t>Memory loss like forgetting to gulp or the right way to bite; tremors on fingers and toes; partial paralysis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i="1" lang="en-US" sz="2400"/>
                        <a:t>Sobrang pagkahilo after maturukan ng injectable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/>
                        <a:t>Metabolic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i="1" lang="en-US" sz="2400"/>
                        <a:t>Pagtaas ng uric acid na may pamamaga ng paa</a:t>
                      </a:r>
                      <a:endParaRPr i="1" sz="2400"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i="1" lang="en-US" sz="2400"/>
                        <a:t>Hypothyroidism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i="1" lang="en-US" sz="2400"/>
                        <a:t>No menstruation for 1 year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/>
                        <a:t>Skin 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i="1" lang="en-US" sz="2400"/>
                        <a:t>Super dark, veiny, and dry skin and unable to comb hair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83" name="Google Shape;183;p8"/>
          <p:cNvSpPr/>
          <p:nvPr/>
        </p:nvSpPr>
        <p:spPr>
          <a:xfrm>
            <a:off x="988284" y="6398099"/>
            <a:ext cx="344690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 to Kit, Leo, Louie, Nino</a:t>
            </a:r>
            <a:endParaRPr/>
          </a:p>
        </p:txBody>
      </p:sp>
      <p:pic>
        <p:nvPicPr>
          <p:cNvPr id="184" name="Google Shape;184;p8"/>
          <p:cNvPicPr preferRelativeResize="0"/>
          <p:nvPr/>
        </p:nvPicPr>
        <p:blipFill rotWithShape="1">
          <a:blip r:embed="rId3">
            <a:alphaModFix/>
          </a:blip>
          <a:srcRect b="85185" l="83199" r="2033" t="2371"/>
          <a:stretch/>
        </p:blipFill>
        <p:spPr>
          <a:xfrm>
            <a:off x="4282095" y="6289745"/>
            <a:ext cx="946131" cy="616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 txBox="1"/>
          <p:nvPr/>
        </p:nvSpPr>
        <p:spPr>
          <a:xfrm>
            <a:off x="-21678" y="565195"/>
            <a:ext cx="678677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M/XDR-TB survivors …</a:t>
            </a:r>
            <a:endParaRPr/>
          </a:p>
        </p:txBody>
      </p:sp>
      <p:sp>
        <p:nvSpPr>
          <p:cNvPr id="191" name="Google Shape;191;p9"/>
          <p:cNvSpPr txBox="1"/>
          <p:nvPr/>
        </p:nvSpPr>
        <p:spPr>
          <a:xfrm>
            <a:off x="4009609" y="1137479"/>
            <a:ext cx="784887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with permanent disabilities </a:t>
            </a:r>
            <a:endParaRPr/>
          </a:p>
        </p:txBody>
      </p:sp>
      <p:sp>
        <p:nvSpPr>
          <p:cNvPr id="192" name="Google Shape;192;p9"/>
          <p:cNvSpPr txBox="1"/>
          <p:nvPr/>
        </p:nvSpPr>
        <p:spPr>
          <a:xfrm>
            <a:off x="698269" y="2092752"/>
            <a:ext cx="5397731" cy="666803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17144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 am free of TB but I suffer from </a:t>
            </a:r>
            <a:r>
              <a:rPr i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permanent hearing loss</a:t>
            </a: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endParaRPr/>
          </a:p>
        </p:txBody>
      </p:sp>
      <p:pic>
        <p:nvPicPr>
          <p:cNvPr id="193" name="Google Shape;193;p9"/>
          <p:cNvPicPr preferRelativeResize="0"/>
          <p:nvPr/>
        </p:nvPicPr>
        <p:blipFill rotWithShape="1">
          <a:blip r:embed="rId3">
            <a:alphaModFix/>
          </a:blip>
          <a:srcRect b="24555" l="5833" r="35000" t="15580"/>
          <a:stretch/>
        </p:blipFill>
        <p:spPr>
          <a:xfrm>
            <a:off x="1031534" y="2823498"/>
            <a:ext cx="4680348" cy="26637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9"/>
          <p:cNvSpPr txBox="1"/>
          <p:nvPr/>
        </p:nvSpPr>
        <p:spPr>
          <a:xfrm>
            <a:off x="916032" y="5508350"/>
            <a:ext cx="5562406" cy="715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Mildred Fernando-Pancho, Philippines, XDR-TB survivor and Champion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https://www.pri.org/stories/2011-11-14/face-tb-mildred-fernando</a:t>
            </a:r>
            <a:r>
              <a:rPr lang="en-US" sz="13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5" name="Google Shape;195;p9"/>
          <p:cNvSpPr txBox="1"/>
          <p:nvPr/>
        </p:nvSpPr>
        <p:spPr>
          <a:xfrm>
            <a:off x="6211504" y="1971373"/>
            <a:ext cx="5804545" cy="875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</a:pPr>
            <a:r>
              <a:rPr i="1" lang="en-US"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“Tuberculosis Made Me Blind, but we can make sure no one else needs to suffer like I did”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9"/>
          <p:cNvPicPr preferRelativeResize="0"/>
          <p:nvPr/>
        </p:nvPicPr>
        <p:blipFill rotWithShape="1">
          <a:blip r:embed="rId5">
            <a:alphaModFix/>
          </a:blip>
          <a:srcRect b="29508" l="26357" r="60012" t="46229"/>
          <a:stretch/>
        </p:blipFill>
        <p:spPr>
          <a:xfrm>
            <a:off x="7310979" y="2638175"/>
            <a:ext cx="3063307" cy="279970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9"/>
          <p:cNvSpPr txBox="1"/>
          <p:nvPr/>
        </p:nvSpPr>
        <p:spPr>
          <a:xfrm>
            <a:off x="7254805" y="5437885"/>
            <a:ext cx="4680347" cy="923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0286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Louie Z, Philippines, MDR-TB survivor and Champion</a:t>
            </a:r>
            <a:endParaRPr/>
          </a:p>
          <a:p>
            <a:pPr indent="0" lvl="0" marL="10286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https://www.huffingtonpost.com/louie-zepedateng/</a:t>
            </a:r>
            <a:endParaRPr/>
          </a:p>
          <a:p>
            <a:pPr indent="0" lvl="0" marL="10286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tuberculosis-made-me-blind_b_9543108.html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louie zepeda and daughter" id="198" name="Google Shape;198;p9"/>
          <p:cNvPicPr preferRelativeResize="0"/>
          <p:nvPr/>
        </p:nvPicPr>
        <p:blipFill rotWithShape="1">
          <a:blip r:embed="rId6">
            <a:alphaModFix/>
          </a:blip>
          <a:srcRect b="13628" l="0" r="0" t="0"/>
          <a:stretch/>
        </p:blipFill>
        <p:spPr>
          <a:xfrm>
            <a:off x="10507377" y="3019714"/>
            <a:ext cx="1351104" cy="2418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AEAE38DA487042BA0F22FB02A60C22" ma:contentTypeVersion="12" ma:contentTypeDescription="Crée un document." ma:contentTypeScope="" ma:versionID="a42fc4087d6f40f0615fe994336451f0">
  <xsd:schema xmlns:xsd="http://www.w3.org/2001/XMLSchema" xmlns:xs="http://www.w3.org/2001/XMLSchema" xmlns:p="http://schemas.microsoft.com/office/2006/metadata/properties" xmlns:ns2="14d0bdfb-83de-47e1-8f18-01ea2ab38876" xmlns:ns3="ab2e5d75-f64a-4bb0-a41b-6f36631cc0cf" targetNamespace="http://schemas.microsoft.com/office/2006/metadata/properties" ma:root="true" ma:fieldsID="eabb732dcd80236b87667469f9dfaf2a" ns2:_="" ns3:_="">
    <xsd:import namespace="14d0bdfb-83de-47e1-8f18-01ea2ab38876"/>
    <xsd:import namespace="ab2e5d75-f64a-4bb0-a41b-6f36631cc0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0bdfb-83de-47e1-8f18-01ea2ab388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e5d75-f64a-4bb0-a41b-6f36631cc0c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B55844-B623-45AE-B112-40D62135C619}"/>
</file>

<file path=customXml/itemProps2.xml><?xml version="1.0" encoding="utf-8"?>
<ds:datastoreItem xmlns:ds="http://schemas.openxmlformats.org/officeDocument/2006/customXml" ds:itemID="{AF3EFF4E-F9FF-48F2-B359-158DD19254FB}"/>
</file>

<file path=customXml/itemProps3.xml><?xml version="1.0" encoding="utf-8"?>
<ds:datastoreItem xmlns:ds="http://schemas.openxmlformats.org/officeDocument/2006/customXml" ds:itemID="{DE75EAED-BF47-4A58-B3C9-4ADCDC651C31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Mamel Quelapio</dc:creator>
  <dcterms:created xsi:type="dcterms:W3CDTF">2021-06-17T16:57:52Z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0x01010045AEAE38DA487042BA0F22FB02A60C22</vt:lpwstr>
  </property>
</Properties>
</file>