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6858000" cx="12192000"/>
  <p:notesSz cx="6858000" cy="9144000"/>
  <p:embeddedFontLst>
    <p:embeddedFont>
      <p:font typeface="Arial Black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96">
          <p15:clr>
            <a:srgbClr val="A4A3A4"/>
          </p15:clr>
        </p15:guide>
        <p15:guide id="2" pos="3816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8" roundtripDataSignature="AMtx7mivcO1zfykCsJB50PVxlr/yqCHO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697CD30-2C4E-48EA-93D0-06DED8548BE1}">
  <a:tblStyle styleId="{C697CD30-2C4E-48EA-93D0-06DED8548BE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</a:tcBdr>
      </a:tcStyle>
    </a:band1H>
    <a:band2H>
      <a:tcTxStyle/>
    </a:band2H>
    <a:band1V>
      <a:tcTxStyle/>
      <a:tcStyle>
        <a:tcBdr>
          <a:lef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1V>
    <a:band2V>
      <a:tcTxStyle/>
      <a:tcStyle>
        <a:tcBdr>
          <a:lef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  <a:tblStyle styleId="{45E26EA9-7A14-4CB1-B932-95E00BB32846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96" orient="horz"/>
        <p:guide pos="3816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customschemas.google.com/relationships/presentationmetadata" Target="metadata"/><Relationship Id="rId8" Type="http://schemas.openxmlformats.org/officeDocument/2006/relationships/slide" Target="slides/slide2.xml"/><Relationship Id="rId3" Type="http://schemas.openxmlformats.org/officeDocument/2006/relationships/presProps" Target="presProps.xml"/><Relationship Id="rId21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font" Target="fonts/ArialBlack-regular.fntdata"/><Relationship Id="rId7" Type="http://schemas.openxmlformats.org/officeDocument/2006/relationships/slide" Target="slides/slide1.xml"/><Relationship Id="rId2" Type="http://schemas.openxmlformats.org/officeDocument/2006/relationships/viewProps" Target="viewProps.xml"/><Relationship Id="rId16" Type="http://schemas.openxmlformats.org/officeDocument/2006/relationships/slide" Target="slides/slide10.xml"/><Relationship Id="rId20" Type="http://schemas.openxmlformats.org/officeDocument/2006/relationships/customXml" Target="../customXml/item2.xml"/><Relationship Id="rId11" Type="http://schemas.openxmlformats.org/officeDocument/2006/relationships/slide" Target="slides/slide5.xml"/><Relationship Id="rId1" Type="http://schemas.openxmlformats.org/officeDocument/2006/relationships/theme" Target="theme/theme2.xml"/><Relationship Id="rId6" Type="http://schemas.openxmlformats.org/officeDocument/2006/relationships/notesMaster" Target="notesMasters/notesMaster1.xml"/><Relationship Id="rId15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9" Type="http://schemas.openxmlformats.org/officeDocument/2006/relationships/customXml" Target="../customXml/item1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9" name="Google Shape;20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5" name="Google Shape;75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3" name="Google Shape;83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blue" showMasterSp="0">
  <p:cSld name="Closing slide blu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4A2"/>
          </a:solidFill>
          <a:ln>
            <a:noFill/>
          </a:ln>
        </p:spPr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480000" y="6507006"/>
            <a:ext cx="5971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921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000"/>
              <a:buChar char="•"/>
              <a:defRPr b="0" sz="1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0" name="Google Shape;30;p14"/>
          <p:cNvPicPr preferRelativeResize="0"/>
          <p:nvPr>
            <p:ph idx="3" type="pic"/>
          </p:nvPr>
        </p:nvPicPr>
        <p:blipFill/>
        <p:spPr>
          <a:xfrm>
            <a:off x="7460683" y="488563"/>
            <a:ext cx="4230495" cy="1112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31" name="Google Shape;31;p14"/>
          <p:cNvSpPr txBox="1"/>
          <p:nvPr>
            <p:ph idx="4" type="body"/>
          </p:nvPr>
        </p:nvSpPr>
        <p:spPr>
          <a:xfrm>
            <a:off x="9495913" y="6476048"/>
            <a:ext cx="2195259" cy="24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-3302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b="1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type="ctrTitle"/>
          </p:nvPr>
        </p:nvSpPr>
        <p:spPr>
          <a:xfrm>
            <a:off x="0" y="485184"/>
            <a:ext cx="7344000" cy="1119158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360000" spcFirstLastPara="1" rIns="450000" wrap="square" tIns="720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5" type="subTitle"/>
          </p:nvPr>
        </p:nvSpPr>
        <p:spPr>
          <a:xfrm>
            <a:off x="7" y="4482000"/>
            <a:ext cx="12191999" cy="1656000"/>
          </a:xfrm>
          <a:prstGeom prst="rect">
            <a:avLst/>
          </a:prstGeom>
          <a:solidFill>
            <a:schemeClr val="dk2">
              <a:alpha val="89803"/>
            </a:schemeClr>
          </a:solidFill>
          <a:ln>
            <a:noFill/>
          </a:ln>
        </p:spPr>
        <p:txBody>
          <a:bodyPr anchorCtr="0" anchor="t" bIns="216000" lIns="360000" spcFirstLastPara="1" rIns="360000" wrap="square" tIns="2160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blue" showMasterSp="0">
  <p:cSld name="1_Closing slide blu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4A2"/>
          </a:solidFill>
          <a:ln>
            <a:noFill/>
          </a:ln>
        </p:spPr>
      </p:sp>
      <p:sp>
        <p:nvSpPr>
          <p:cNvPr id="36" name="Google Shape;36;p15"/>
          <p:cNvSpPr txBox="1"/>
          <p:nvPr>
            <p:ph idx="1" type="body"/>
          </p:nvPr>
        </p:nvSpPr>
        <p:spPr>
          <a:xfrm>
            <a:off x="480000" y="6507006"/>
            <a:ext cx="5971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921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000"/>
              <a:buChar char="•"/>
              <a:defRPr b="0" sz="1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" name="Google Shape;37;p15"/>
          <p:cNvPicPr preferRelativeResize="0"/>
          <p:nvPr>
            <p:ph idx="3" type="pic"/>
          </p:nvPr>
        </p:nvPicPr>
        <p:blipFill/>
        <p:spPr>
          <a:xfrm>
            <a:off x="7460683" y="488563"/>
            <a:ext cx="4230495" cy="1112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38" name="Google Shape;38;p15"/>
          <p:cNvSpPr txBox="1"/>
          <p:nvPr>
            <p:ph idx="4" type="body"/>
          </p:nvPr>
        </p:nvSpPr>
        <p:spPr>
          <a:xfrm>
            <a:off x="9495913" y="6476048"/>
            <a:ext cx="2195259" cy="24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-3302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b="1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type="ctrTitle"/>
          </p:nvPr>
        </p:nvSpPr>
        <p:spPr>
          <a:xfrm>
            <a:off x="0" y="485184"/>
            <a:ext cx="7344000" cy="1119158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360000" spcFirstLastPara="1" rIns="450000" wrap="square" tIns="720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5" type="subTitle"/>
          </p:nvPr>
        </p:nvSpPr>
        <p:spPr>
          <a:xfrm>
            <a:off x="7" y="4482000"/>
            <a:ext cx="12191999" cy="1656000"/>
          </a:xfrm>
          <a:prstGeom prst="rect">
            <a:avLst/>
          </a:prstGeom>
          <a:solidFill>
            <a:schemeClr val="dk2">
              <a:alpha val="89411"/>
            </a:schemeClr>
          </a:solidFill>
          <a:ln>
            <a:noFill/>
          </a:ln>
        </p:spPr>
        <p:txBody>
          <a:bodyPr anchorCtr="0" anchor="t" bIns="216000" lIns="360000" spcFirstLastPara="1" rIns="360000" wrap="square" tIns="2160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/>
          <p:nvPr>
            <p:ph type="ctrTitle"/>
          </p:nvPr>
        </p:nvSpPr>
        <p:spPr>
          <a:xfrm>
            <a:off x="6624148" y="-21772"/>
            <a:ext cx="5297467" cy="33744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Arial Black"/>
              <a:buNone/>
            </a:pPr>
            <a:r>
              <a:rPr lang="en-US" sz="4400">
                <a:solidFill>
                  <a:srgbClr val="C55A11"/>
                </a:solidFill>
                <a:latin typeface="Arial Black"/>
                <a:ea typeface="Arial Black"/>
                <a:cs typeface="Arial Black"/>
                <a:sym typeface="Arial Black"/>
              </a:rPr>
              <a:t>Patient monitoring </a:t>
            </a:r>
            <a:r>
              <a:rPr lang="en-US" sz="4400">
                <a:solidFill>
                  <a:srgbClr val="C55A11"/>
                </a:solidFill>
                <a:latin typeface="Arial Black"/>
                <a:ea typeface="Arial Black"/>
                <a:cs typeface="Arial Black"/>
                <a:sym typeface="Arial Black"/>
              </a:rPr>
              <a:t>for treatment response</a:t>
            </a:r>
            <a:endParaRPr/>
          </a:p>
        </p:txBody>
      </p:sp>
      <p:sp>
        <p:nvSpPr>
          <p:cNvPr id="103" name="Google Shape;103;p1"/>
          <p:cNvSpPr txBox="1"/>
          <p:nvPr/>
        </p:nvSpPr>
        <p:spPr>
          <a:xfrm>
            <a:off x="996156" y="3781733"/>
            <a:ext cx="4497781" cy="3333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collaboration with TBPeople Philippines </a:t>
            </a:r>
            <a:endParaRPr/>
          </a:p>
        </p:txBody>
      </p:sp>
      <p:sp>
        <p:nvSpPr>
          <p:cNvPr id="104" name="Google Shape;104;p1"/>
          <p:cNvSpPr txBox="1"/>
          <p:nvPr/>
        </p:nvSpPr>
        <p:spPr>
          <a:xfrm>
            <a:off x="0" y="-21772"/>
            <a:ext cx="12192000" cy="52322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LIFT-TB Community Engagement Project Training of Trainors </a:t>
            </a:r>
            <a:endParaRPr/>
          </a:p>
        </p:txBody>
      </p:sp>
      <p:sp>
        <p:nvSpPr>
          <p:cNvPr id="105" name="Google Shape;105;p1"/>
          <p:cNvSpPr txBox="1"/>
          <p:nvPr/>
        </p:nvSpPr>
        <p:spPr>
          <a:xfrm>
            <a:off x="6420029" y="3601182"/>
            <a:ext cx="5705706" cy="3333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23-25 August 2021</a:t>
            </a:r>
            <a:endParaRPr/>
          </a:p>
          <a:p>
            <a:pPr indent="-4064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Manila, Philippines </a:t>
            </a:r>
            <a:endParaRPr/>
          </a:p>
          <a:p>
            <a:pPr indent="-4064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Mamel Quelapio. MD</a:t>
            </a:r>
            <a:endParaRPr/>
          </a:p>
          <a:p>
            <a:pPr indent="-4064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Consultant, TB Alliance </a:t>
            </a:r>
            <a:endParaRPr/>
          </a:p>
        </p:txBody>
      </p:sp>
      <p:pic>
        <p:nvPicPr>
          <p:cNvPr id="106" name="Google Shape;106;p1"/>
          <p:cNvPicPr preferRelativeResize="0"/>
          <p:nvPr/>
        </p:nvPicPr>
        <p:blipFill rotWithShape="1">
          <a:blip r:embed="rId3">
            <a:alphaModFix/>
          </a:blip>
          <a:srcRect b="85185" l="83199" r="2033" t="2371"/>
          <a:stretch/>
        </p:blipFill>
        <p:spPr>
          <a:xfrm>
            <a:off x="2415554" y="5752763"/>
            <a:ext cx="1310641" cy="85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 rotWithShape="1">
          <a:blip r:embed="rId4">
            <a:alphaModFix/>
          </a:blip>
          <a:srcRect b="6470" l="58904" r="10274" t="46734"/>
          <a:stretch/>
        </p:blipFill>
        <p:spPr>
          <a:xfrm>
            <a:off x="943852" y="1389025"/>
            <a:ext cx="5114048" cy="3374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"/>
          <p:cNvSpPr txBox="1"/>
          <p:nvPr>
            <p:ph idx="1" type="body"/>
          </p:nvPr>
        </p:nvSpPr>
        <p:spPr>
          <a:xfrm>
            <a:off x="480000" y="6507006"/>
            <a:ext cx="5971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651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</a:pPr>
            <a:r>
              <a:t/>
            </a:r>
            <a:endParaRPr/>
          </a:p>
        </p:txBody>
      </p:sp>
      <p:pic>
        <p:nvPicPr>
          <p:cNvPr id="212" name="Google Shape;212;p10"/>
          <p:cNvPicPr preferRelativeResize="0"/>
          <p:nvPr>
            <p:ph idx="3" type="pic"/>
          </p:nvPr>
        </p:nvPicPr>
        <p:blipFill/>
        <p:spPr>
          <a:xfrm>
            <a:off x="7460683" y="488563"/>
            <a:ext cx="4230495" cy="1112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213" name="Google Shape;213;p10"/>
          <p:cNvSpPr txBox="1"/>
          <p:nvPr>
            <p:ph idx="4" type="body"/>
          </p:nvPr>
        </p:nvSpPr>
        <p:spPr>
          <a:xfrm>
            <a:off x="9495913" y="6476048"/>
            <a:ext cx="2195259" cy="24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-1270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14" name="Google Shape;214;p10"/>
          <p:cNvSpPr txBox="1"/>
          <p:nvPr>
            <p:ph type="ctrTitle"/>
          </p:nvPr>
        </p:nvSpPr>
        <p:spPr>
          <a:xfrm>
            <a:off x="0" y="485184"/>
            <a:ext cx="7344000" cy="1119158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360000" spcFirstLastPara="1" rIns="450000" wrap="square" tIns="720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</a:pPr>
            <a:r>
              <a:t/>
            </a:r>
            <a:endParaRPr/>
          </a:p>
        </p:txBody>
      </p:sp>
      <p:graphicFrame>
        <p:nvGraphicFramePr>
          <p:cNvPr id="215" name="Google Shape;215;p10"/>
          <p:cNvGraphicFramePr/>
          <p:nvPr/>
        </p:nvGraphicFramePr>
        <p:xfrm>
          <a:off x="1657350" y="10286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{45E26EA9-7A14-4CB1-B932-95E00BB32846}</a:tableStyleId>
              </a:tblPr>
              <a:tblGrid>
                <a:gridCol w="3142875"/>
                <a:gridCol w="1738100"/>
                <a:gridCol w="738100"/>
                <a:gridCol w="1484125"/>
                <a:gridCol w="1121025"/>
                <a:gridCol w="1694450"/>
              </a:tblGrid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546A"/>
                        </a:buClr>
                        <a:buSzPts val="1200"/>
                        <a:buFont typeface="Calibri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44546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i="1" sz="900" u="none" cap="none" strike="noStrike">
                        <a:solidFill>
                          <a:srgbClr val="44546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Baseline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weeks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Monthly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 of treatment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6- and 12-months after treatment completion 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E1EFD8"/>
                    </a:solidFill>
                  </a:tcPr>
                </a:tc>
              </a:tr>
              <a:tr h="209550">
                <a:tc gridSpan="6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CLINICAL EVALUATION </a:t>
                      </a:r>
                      <a:endParaRPr sz="1800" u="none" cap="none" strike="noStrike"/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Clinical assessment*¹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Psychosocial assessment*²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Performance status</a:t>
                      </a:r>
                      <a:r>
                        <a:rPr b="0" baseline="30000" lang="en-US" sz="10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 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Weight / BMI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Peripheral neuropathy screen</a:t>
                      </a:r>
                      <a:r>
                        <a:rPr b="0" baseline="30000" lang="en-US" sz="10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Chest X-Ray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X-If no response to treatment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ECG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X-If indicated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Visual acuity and colour discrimination screen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Assessment and follow-up of AEs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X(X)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X(X)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X(X)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X(X)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X(X)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Treatment outcome assessment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E1EFD8"/>
                    </a:solidFill>
                  </a:tcPr>
                </a:tc>
              </a:tr>
              <a:tr h="209550">
                <a:tc gridSpan="6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BACTERIOLOGIC EVALUATION 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Gene Xpert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Sputum smear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Sputum culture</a:t>
                      </a:r>
                      <a:r>
                        <a:rPr b="0" baseline="30000" lang="en-US" sz="1000" u="none" cap="none" strike="noStrike">
                          <a:solidFill>
                            <a:schemeClr val="dk1"/>
                          </a:solidFill>
                        </a:rPr>
                        <a:t>5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X(X)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 (X)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X(X)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X(X)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Sputum drug susceptibility testing </a:t>
                      </a:r>
                      <a:r>
                        <a:rPr b="0" baseline="30000" lang="en-US" sz="1000" u="none" cap="none" strike="noStrike">
                          <a:solidFill>
                            <a:schemeClr val="dk1"/>
                          </a:solidFill>
                        </a:rPr>
                        <a:t>6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 (X)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X-If culture positive</a:t>
                      </a:r>
                      <a:r>
                        <a:rPr baseline="30000" lang="en-US" sz="1000" u="none" cap="none" strike="noStrike">
                          <a:solidFill>
                            <a:schemeClr val="dk1"/>
                          </a:solidFill>
                        </a:rPr>
                        <a:t>7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 hMerge="1"/>
                <a:tc hMerge="1"/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Other sample smear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X-If no response to treatment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 hMerge="1"/>
                <a:tc hMerge="1"/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Other sample culture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X(X)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X-If no response to treatment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 hMerge="1"/>
                <a:tc hMerge="1"/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Other sample drug susceptibility testing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X-If culture positive</a:t>
                      </a:r>
                      <a:r>
                        <a:rPr baseline="30000" lang="en-US" sz="1000" u="none" cap="none" strike="noStrike">
                          <a:solidFill>
                            <a:schemeClr val="dk1"/>
                          </a:solidFill>
                        </a:rPr>
                        <a:t>7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FBE4D4"/>
                    </a:solidFill>
                  </a:tcPr>
                </a:tc>
                <a:tc hMerge="1"/>
                <a:tc hMerge="1"/>
              </a:tr>
              <a:tr h="209550">
                <a:tc gridSpan="6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LABORATORY EVALUATION 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Full blood count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X-if indicated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Liver function tests (AST, ALT, bilirubin)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X-if indicated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Thyroid stimulating hormone (TSH) 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 - if indicated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 hMerge="1"/>
                <a:tc hMerge="1"/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Serum electrolytes (Na, K, Ca, Mg)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X-if indicated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Serum amylase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 - if indicated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Kidney function tests (Urea, Creatinine)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 - if indicated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BSL (fasting or random)</a:t>
                      </a:r>
                      <a:r>
                        <a:rPr b="0" baseline="30000" lang="en-US" sz="1000" u="none" cap="none" strike="noStrike">
                          <a:solidFill>
                            <a:schemeClr val="dk1"/>
                          </a:solidFill>
                        </a:rPr>
                        <a:t>8 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HIV / HBV / HCV tests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Pregnancy test</a:t>
                      </a:r>
                      <a:r>
                        <a:rPr b="0" baseline="30000" lang="en-US" sz="1000" u="none" cap="none" strike="noStrike">
                          <a:solidFill>
                            <a:schemeClr val="dk1"/>
                          </a:solidFill>
                        </a:rPr>
                        <a:t>9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X - if indicated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>
                    <a:solidFill>
                      <a:srgbClr val="DDEAF6"/>
                    </a:solidFill>
                  </a:tcPr>
                </a:tc>
              </a:tr>
            </a:tbl>
          </a:graphicData>
        </a:graphic>
      </p:graphicFrame>
      <p:sp>
        <p:nvSpPr>
          <p:cNvPr id="216" name="Google Shape;216;p10"/>
          <p:cNvSpPr/>
          <p:nvPr/>
        </p:nvSpPr>
        <p:spPr>
          <a:xfrm>
            <a:off x="1657350" y="457200"/>
            <a:ext cx="9918700" cy="2513921"/>
          </a:xfrm>
          <a:prstGeom prst="rect">
            <a:avLst/>
          </a:prstGeom>
          <a:noFill/>
          <a:ln cap="flat" cmpd="sng" w="28575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1664177" y="4627214"/>
            <a:ext cx="9918700" cy="2127916"/>
          </a:xfrm>
          <a:prstGeom prst="rect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0"/>
          <p:cNvSpPr txBox="1"/>
          <p:nvPr/>
        </p:nvSpPr>
        <p:spPr>
          <a:xfrm>
            <a:off x="1179830" y="462235"/>
            <a:ext cx="477520" cy="461665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0"/>
          <p:cNvSpPr txBox="1"/>
          <p:nvPr/>
        </p:nvSpPr>
        <p:spPr>
          <a:xfrm>
            <a:off x="1179830" y="2980804"/>
            <a:ext cx="477520" cy="461665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0"/>
          <p:cNvSpPr txBox="1"/>
          <p:nvPr/>
        </p:nvSpPr>
        <p:spPr>
          <a:xfrm>
            <a:off x="1213803" y="4635603"/>
            <a:ext cx="477520" cy="461665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0"/>
          <p:cNvSpPr txBox="1"/>
          <p:nvPr/>
        </p:nvSpPr>
        <p:spPr>
          <a:xfrm rot="-5400000">
            <a:off x="-2425397" y="2503332"/>
            <a:ext cx="6207650" cy="1384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800"/>
              <a:buFont typeface="Calibri"/>
              <a:buNone/>
            </a:pPr>
            <a:r>
              <a:rPr b="1" lang="en-US" sz="28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Assessments for  the </a:t>
            </a:r>
            <a:r>
              <a:rPr b="1" lang="en-US" sz="2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BPaL regimen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Baseline (pre-treatment), during and post-treatment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0"/>
          <p:cNvSpPr/>
          <p:nvPr/>
        </p:nvSpPr>
        <p:spPr>
          <a:xfrm>
            <a:off x="1650498" y="2969129"/>
            <a:ext cx="9925527" cy="1657611"/>
          </a:xfrm>
          <a:prstGeom prst="rect">
            <a:avLst/>
          </a:prstGeom>
          <a:noFill/>
          <a:ln cap="flat" cmpd="sng" w="28575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0"/>
          <p:cNvSpPr txBox="1"/>
          <p:nvPr/>
        </p:nvSpPr>
        <p:spPr>
          <a:xfrm>
            <a:off x="125722" y="6372816"/>
            <a:ext cx="15247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BPaL protocol </a:t>
            </a:r>
            <a:endParaRPr/>
          </a:p>
        </p:txBody>
      </p:sp>
      <p:sp>
        <p:nvSpPr>
          <p:cNvPr id="224" name="Google Shape;224;p10"/>
          <p:cNvSpPr/>
          <p:nvPr/>
        </p:nvSpPr>
        <p:spPr>
          <a:xfrm>
            <a:off x="4808524" y="110275"/>
            <a:ext cx="6784674" cy="365226"/>
          </a:xfrm>
          <a:prstGeom prst="rect">
            <a:avLst/>
          </a:prstGeom>
          <a:noFill/>
          <a:ln cap="flat" cmpd="sng" w="57150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 txBox="1"/>
          <p:nvPr>
            <p:ph type="title"/>
          </p:nvPr>
        </p:nvSpPr>
        <p:spPr>
          <a:xfrm>
            <a:off x="643467" y="321734"/>
            <a:ext cx="10905066" cy="113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000"/>
              <a:buFont typeface="Aharoni"/>
              <a:buNone/>
            </a:pPr>
            <a:r>
              <a:rPr b="1" lang="en-US" sz="40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Outline </a:t>
            </a:r>
            <a:endParaRPr/>
          </a:p>
        </p:txBody>
      </p:sp>
      <p:sp>
        <p:nvSpPr>
          <p:cNvPr id="114" name="Google Shape;114;p2"/>
          <p:cNvSpPr txBox="1"/>
          <p:nvPr>
            <p:ph idx="1" type="body"/>
          </p:nvPr>
        </p:nvSpPr>
        <p:spPr>
          <a:xfrm>
            <a:off x="643469" y="1782981"/>
            <a:ext cx="4008384" cy="4393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Patient monitoring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Part 1: Monitoring treatment response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Part 2: Monitoring drug safety  </a:t>
            </a:r>
            <a:endParaRPr/>
          </a:p>
        </p:txBody>
      </p:sp>
      <p:grpSp>
        <p:nvGrpSpPr>
          <p:cNvPr id="115" name="Google Shape;115;p2"/>
          <p:cNvGrpSpPr/>
          <p:nvPr/>
        </p:nvGrpSpPr>
        <p:grpSpPr>
          <a:xfrm>
            <a:off x="0" y="4601497"/>
            <a:ext cx="1014061" cy="2017580"/>
            <a:chOff x="0" y="4601497"/>
            <a:chExt cx="1014061" cy="2017580"/>
          </a:xfrm>
        </p:grpSpPr>
        <p:sp>
          <p:nvSpPr>
            <p:cNvPr id="116" name="Google Shape;116;p2"/>
            <p:cNvSpPr/>
            <p:nvPr/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fmla="val 50000" name="adj"/>
              </a:avLst>
            </a:pr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8" name="Google Shape;118;p2"/>
          <p:cNvPicPr preferRelativeResize="0"/>
          <p:nvPr/>
        </p:nvPicPr>
        <p:blipFill rotWithShape="1">
          <a:blip r:embed="rId3">
            <a:alphaModFix/>
          </a:blip>
          <a:srcRect b="8596" l="61809" r="12501" t="51735"/>
          <a:stretch/>
        </p:blipFill>
        <p:spPr>
          <a:xfrm>
            <a:off x="5295320" y="1863754"/>
            <a:ext cx="6253212" cy="42003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" name="Google Shape;119;p2"/>
          <p:cNvGrpSpPr/>
          <p:nvPr/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20" name="Google Shape;120;p2"/>
            <p:cNvSpPr/>
            <p:nvPr/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 rot="-5400000">
              <a:off x="10289068" y="1343027"/>
              <a:ext cx="2532832" cy="1273032"/>
            </a:xfrm>
            <a:prstGeom prst="triangle">
              <a:avLst>
                <a:gd fmla="val 50000" name="adj"/>
              </a:avLst>
            </a:prstGeom>
            <a:solidFill>
              <a:schemeClr val="accent4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2"/>
          <p:cNvSpPr/>
          <p:nvPr/>
        </p:nvSpPr>
        <p:spPr>
          <a:xfrm>
            <a:off x="1014060" y="2551882"/>
            <a:ext cx="3470854" cy="1421404"/>
          </a:xfrm>
          <a:prstGeom prst="rect">
            <a:avLst/>
          </a:prstGeom>
          <a:noFill/>
          <a:ln cap="flat" cmpd="sng" w="38100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/>
          <p:nvPr>
            <p:ph type="title"/>
          </p:nvPr>
        </p:nvSpPr>
        <p:spPr>
          <a:xfrm>
            <a:off x="606880" y="327533"/>
            <a:ext cx="988927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Aharoni"/>
              <a:buNone/>
            </a:pPr>
            <a:r>
              <a:rPr b="1" lang="en-US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Patient assessments for PWTB on MDR-/RR-TB treatment </a:t>
            </a:r>
            <a:endParaRPr/>
          </a:p>
        </p:txBody>
      </p:sp>
      <p:sp>
        <p:nvSpPr>
          <p:cNvPr id="129" name="Google Shape;129;p3"/>
          <p:cNvSpPr txBox="1"/>
          <p:nvPr>
            <p:ph idx="1" type="body"/>
          </p:nvPr>
        </p:nvSpPr>
        <p:spPr>
          <a:xfrm>
            <a:off x="3593985" y="204106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4300"/>
              <a:t>Bacteriologic assessment </a:t>
            </a:r>
            <a:endParaRPr/>
          </a:p>
          <a:p>
            <a:pPr indent="-618490" lvl="0" marL="7429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4300"/>
              <a:t>Clinical assessment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900"/>
          </a:p>
          <a:p>
            <a:pPr indent="-680720" lvl="0" marL="7429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4300"/>
              <a:t>Blood tests </a:t>
            </a:r>
            <a:endParaRPr/>
          </a:p>
        </p:txBody>
      </p:sp>
      <p:sp>
        <p:nvSpPr>
          <p:cNvPr id="130" name="Google Shape;130;p3"/>
          <p:cNvSpPr txBox="1"/>
          <p:nvPr/>
        </p:nvSpPr>
        <p:spPr>
          <a:xfrm>
            <a:off x="2987653" y="2252804"/>
            <a:ext cx="477520" cy="461665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131" name="Google Shape;131;p3"/>
          <p:cNvSpPr txBox="1"/>
          <p:nvPr/>
        </p:nvSpPr>
        <p:spPr>
          <a:xfrm>
            <a:off x="2908169" y="4057791"/>
            <a:ext cx="477520" cy="461665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132" name="Google Shape;132;p3"/>
          <p:cNvSpPr txBox="1"/>
          <p:nvPr/>
        </p:nvSpPr>
        <p:spPr>
          <a:xfrm>
            <a:off x="3031361" y="5715103"/>
            <a:ext cx="360260" cy="461665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133" name="Google Shape;133;p3"/>
          <p:cNvSpPr/>
          <p:nvPr/>
        </p:nvSpPr>
        <p:spPr>
          <a:xfrm>
            <a:off x="7504613" y="2187833"/>
            <a:ext cx="659439" cy="3053239"/>
          </a:xfrm>
          <a:prstGeom prst="rightBrace">
            <a:avLst>
              <a:gd fmla="val 28142" name="adj1"/>
              <a:gd fmla="val 52035" name="adj2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3630661" y="4510656"/>
            <a:ext cx="411310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Interviews, physical examination and procedures</a:t>
            </a:r>
            <a:endParaRPr/>
          </a:p>
        </p:txBody>
      </p:sp>
      <p:sp>
        <p:nvSpPr>
          <p:cNvPr id="135" name="Google Shape;135;p3"/>
          <p:cNvSpPr txBox="1"/>
          <p:nvPr/>
        </p:nvSpPr>
        <p:spPr>
          <a:xfrm>
            <a:off x="3654627" y="6161572"/>
            <a:ext cx="426396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Blood count, chemistries, etc. </a:t>
            </a:r>
            <a:endParaRPr/>
          </a:p>
        </p:txBody>
      </p:sp>
      <p:pic>
        <p:nvPicPr>
          <p:cNvPr descr="Balloons, Pills, Sleeves: Weight Loss Options Grow" id="136" name="Google Shape;136;p3"/>
          <p:cNvPicPr preferRelativeResize="0"/>
          <p:nvPr/>
        </p:nvPicPr>
        <p:blipFill rotWithShape="1">
          <a:blip r:embed="rId3">
            <a:alphaModFix/>
          </a:blip>
          <a:srcRect b="0" l="0" r="18043" t="6530"/>
          <a:stretch/>
        </p:blipFill>
        <p:spPr>
          <a:xfrm>
            <a:off x="645484" y="3259846"/>
            <a:ext cx="2284851" cy="14051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ood Extraction 3 High-Res Stock Photo - Getty Images" id="137" name="Google Shape;13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5063" y="4811965"/>
            <a:ext cx="2023423" cy="13496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w DNA Sequencing Method to Diagnose Tuberculosis | Global Biodefense" id="138" name="Google Shape;13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5484" y="1712245"/>
            <a:ext cx="1867451" cy="140059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"/>
          <p:cNvSpPr txBox="1"/>
          <p:nvPr/>
        </p:nvSpPr>
        <p:spPr>
          <a:xfrm>
            <a:off x="3593985" y="2697336"/>
            <a:ext cx="408913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Smear and culture for sputum and other body fluids </a:t>
            </a:r>
            <a:endParaRPr/>
          </a:p>
        </p:txBody>
      </p:sp>
      <p:sp>
        <p:nvSpPr>
          <p:cNvPr id="140" name="Google Shape;140;p3"/>
          <p:cNvSpPr txBox="1"/>
          <p:nvPr/>
        </p:nvSpPr>
        <p:spPr>
          <a:xfrm>
            <a:off x="8307014" y="3112834"/>
            <a:ext cx="33470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Monitoring of treatment response </a:t>
            </a:r>
            <a:endParaRPr/>
          </a:p>
        </p:txBody>
      </p:sp>
      <p:sp>
        <p:nvSpPr>
          <p:cNvPr id="141" name="Google Shape;141;p3"/>
          <p:cNvSpPr txBox="1"/>
          <p:nvPr/>
        </p:nvSpPr>
        <p:spPr>
          <a:xfrm>
            <a:off x="8723199" y="4991828"/>
            <a:ext cx="269238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Monitoring of drug safety</a:t>
            </a:r>
            <a:endParaRPr/>
          </a:p>
        </p:txBody>
      </p:sp>
      <p:sp>
        <p:nvSpPr>
          <p:cNvPr id="142" name="Google Shape;142;p3"/>
          <p:cNvSpPr/>
          <p:nvPr/>
        </p:nvSpPr>
        <p:spPr>
          <a:xfrm>
            <a:off x="7935730" y="4208642"/>
            <a:ext cx="659439" cy="2358391"/>
          </a:xfrm>
          <a:prstGeom prst="rightBrace">
            <a:avLst>
              <a:gd fmla="val 28142" name="adj1"/>
              <a:gd fmla="val 52035" name="adj2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4"/>
          <p:cNvPicPr preferRelativeResize="0"/>
          <p:nvPr>
            <p:ph idx="3" type="pic"/>
          </p:nvPr>
        </p:nvPicPr>
        <p:blipFill/>
        <p:spPr>
          <a:xfrm>
            <a:off x="6282387" y="858101"/>
            <a:ext cx="4230495" cy="39333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148" name="Google Shape;148;p4"/>
          <p:cNvSpPr txBox="1"/>
          <p:nvPr>
            <p:ph type="ctrTitle"/>
          </p:nvPr>
        </p:nvSpPr>
        <p:spPr>
          <a:xfrm>
            <a:off x="839853" y="157794"/>
            <a:ext cx="10885068" cy="1119158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360000" spcFirstLastPara="1" rIns="450000" wrap="square" tIns="720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200"/>
              <a:buFont typeface="Aharoni"/>
              <a:buNone/>
            </a:pPr>
            <a:r>
              <a:rPr b="1" lang="en-US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    Clinical assessment    </a:t>
            </a:r>
            <a:r>
              <a:rPr b="1" lang="en-US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  <a:t>for treatment response monitoring</a:t>
            </a:r>
            <a:endParaRPr/>
          </a:p>
        </p:txBody>
      </p:sp>
      <p:graphicFrame>
        <p:nvGraphicFramePr>
          <p:cNvPr id="149" name="Google Shape;149;p4"/>
          <p:cNvGraphicFramePr/>
          <p:nvPr/>
        </p:nvGraphicFramePr>
        <p:xfrm>
          <a:off x="1001804" y="1488059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{C697CD30-2C4E-48EA-93D0-06DED8548BE1}</a:tableStyleId>
              </a:tblPr>
              <a:tblGrid>
                <a:gridCol w="3086450"/>
                <a:gridCol w="1796500"/>
                <a:gridCol w="1387575"/>
                <a:gridCol w="1367225"/>
                <a:gridCol w="1383375"/>
                <a:gridCol w="1643975"/>
              </a:tblGrid>
              <a:tr h="34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C55A11"/>
                          </a:solidFill>
                        </a:rPr>
                        <a:t> </a:t>
                      </a:r>
                      <a:endParaRPr i="1" sz="1100" u="none" cap="none" strike="noStrike">
                        <a:solidFill>
                          <a:srgbClr val="C55A1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C55A11"/>
                    </a:solidFill>
                  </a:tcPr>
                </a:tc>
              </a:tr>
              <a:tr h="146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800" u="none" cap="none" strike="noStrike">
                          <a:solidFill>
                            <a:schemeClr val="dk1"/>
                          </a:solidFill>
                        </a:rPr>
                        <a:t> Clinical check</a:t>
                      </a:r>
                      <a:endParaRPr b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/>
                </a:tc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Vital signs (blood pressure, heart rate, respiratory rate, temperature)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Interview regarding signs and symptoms, appetite, etc. Physical examination: signs of respiratory distress or difficulty of breathing, lung findings from stethoscope examination, etc.  </a:t>
                      </a:r>
                      <a:endParaRPr/>
                    </a:p>
                  </a:txBody>
                  <a:tcPr marT="0" marB="0" marR="54400" marL="54400" anchor="ctr"/>
                </a:tc>
                <a:tc hMerge="1"/>
                <a:tc hMerge="1"/>
                <a:tc hMerge="1"/>
                <a:tc hMerge="1"/>
              </a:tr>
              <a:tr h="82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800" u="none" cap="none" strike="noStrike">
                          <a:solidFill>
                            <a:schemeClr val="dk1"/>
                          </a:solidFill>
                        </a:rPr>
                        <a:t> Weight </a:t>
                      </a:r>
                      <a:endParaRPr b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/>
                </a:tc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Weight gain is a sign of improvement; weight loss of 1-2 pounds per week, if unexplained, can mean worsening. For example, if a PWTB is on a diet for intentional weight loss, this may not be a concern.    </a:t>
                      </a:r>
                      <a:endParaRPr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/>
                </a:tc>
                <a:tc hMerge="1"/>
                <a:tc hMerge="1"/>
                <a:tc hMerge="1"/>
                <a:tc hMerge="1"/>
              </a:tr>
              <a:tr h="547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800" u="none" cap="none" strike="noStrike">
                          <a:solidFill>
                            <a:schemeClr val="dk1"/>
                          </a:solidFill>
                        </a:rPr>
                        <a:t> Chest X-Ray</a:t>
                      </a:r>
                      <a:endParaRPr b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/>
                </a:tc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Improved chest x-ray is a sign of the patient getting better.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/>
                </a:tc>
                <a:tc hMerge="1"/>
                <a:tc hMerge="1"/>
                <a:tc hMerge="1"/>
                <a:tc hMerge="1"/>
              </a:tr>
              <a:tr h="1262250">
                <a:tc>
                  <a:txBody>
                    <a:bodyPr/>
                    <a:lstStyle/>
                    <a:p>
                      <a:pPr indent="-119063" lvl="0" marL="11906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800" u="none" cap="none" strike="noStrike">
                          <a:solidFill>
                            <a:schemeClr val="dk1"/>
                          </a:solidFill>
                        </a:rPr>
                        <a:t> Treatment outcome assessment</a:t>
                      </a:r>
                      <a:endParaRPr b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/>
                </a:tc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Determined at the end of treatment, and after treatment (to know if cure is maintained and the TB bacteria have not become positive again).</a:t>
                      </a:r>
                      <a:endParaRPr/>
                    </a:p>
                  </a:txBody>
                  <a:tcPr marT="0" marB="0" marR="54400" marL="54400" anchor="ctr"/>
                </a:tc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150" name="Google Shape;150;p4"/>
          <p:cNvSpPr txBox="1"/>
          <p:nvPr/>
        </p:nvSpPr>
        <p:spPr>
          <a:xfrm>
            <a:off x="1001804" y="157794"/>
            <a:ext cx="614464" cy="64633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endParaRPr/>
          </a:p>
        </p:txBody>
      </p:sp>
      <p:sp>
        <p:nvSpPr>
          <p:cNvPr id="151" name="Google Shape;151;p4"/>
          <p:cNvSpPr/>
          <p:nvPr/>
        </p:nvSpPr>
        <p:spPr>
          <a:xfrm>
            <a:off x="595030" y="2467096"/>
            <a:ext cx="375386" cy="22138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4813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588433" y="5079483"/>
            <a:ext cx="375386" cy="22138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4813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601332" y="4406257"/>
            <a:ext cx="375386" cy="22138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4813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616802" y="3673103"/>
            <a:ext cx="375386" cy="22138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4813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6691383" y="370268"/>
            <a:ext cx="375386" cy="22138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4813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Google Shape;160;p5"/>
          <p:cNvGraphicFramePr/>
          <p:nvPr/>
        </p:nvGraphicFramePr>
        <p:xfrm>
          <a:off x="816429" y="145333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{C697CD30-2C4E-48EA-93D0-06DED8548BE1}</a:tableStyleId>
              </a:tblPr>
              <a:tblGrid>
                <a:gridCol w="3475100"/>
                <a:gridCol w="7499075"/>
              </a:tblGrid>
              <a:tr h="369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lt1"/>
                          </a:solidFill>
                        </a:rPr>
                        <a:t> </a:t>
                      </a:r>
                      <a:endParaRPr i="1" sz="1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5450" marL="75450" anchor="ctr"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5450" marL="75450" anchor="ctr">
                    <a:solidFill>
                      <a:srgbClr val="C55A11"/>
                    </a:solidFill>
                  </a:tcPr>
                </a:tc>
              </a:tr>
              <a:tr h="211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400" u="none" cap="none" strike="noStrike"/>
                        <a:t>Gene Xpert</a:t>
                      </a:r>
                      <a:endParaRPr b="0" sz="2400" u="none" cap="none" strike="noStrike"/>
                    </a:p>
                  </a:txBody>
                  <a:tcPr marT="0" marB="0" marR="59825" marL="598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Done only once (pre-treatment) to determine the presence of </a:t>
                      </a:r>
                      <a:r>
                        <a:rPr i="1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Mycobacterium TB</a:t>
                      </a: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 whether Rifampicin is still effective.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used to monitor treatment response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9825" marL="59825" anchor="ctr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400" u="none" cap="none" strike="noStrike"/>
                        <a:t>Sputum smear microscopy (DSSM) and TB culture</a:t>
                      </a:r>
                      <a:endParaRPr b="0" sz="2400" u="none" cap="none" strike="noStrike"/>
                    </a:p>
                  </a:txBody>
                  <a:tcPr marT="0" marB="0" marR="59825" marL="598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Both tests are used to detect the presence or absence of TB bacteria. A change from positive to negative bacteria is a sign of improvement.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9825" marL="59825" anchor="ctr"/>
                </a:tc>
              </a:tr>
              <a:tr h="226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400" u="none" cap="none" strike="noStrike">
                          <a:solidFill>
                            <a:schemeClr val="dk1"/>
                          </a:solidFill>
                        </a:rPr>
                        <a:t>Sputum drug susceptibility testing (DST)</a:t>
                      </a:r>
                      <a:endParaRPr b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9825" marL="598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Test performed on a positive culture to see which drug(s) are effective against the TB bacteria.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0" marB="0" marR="59825" marL="59825" anchor="ctr"/>
                </a:tc>
              </a:tr>
              <a:tr h="211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400" u="none" cap="none" strike="noStrike">
                          <a:solidFill>
                            <a:schemeClr val="dk1"/>
                          </a:solidFill>
                        </a:rPr>
                        <a:t>Other sample (not from the lungs) - DSSM and TB culture</a:t>
                      </a:r>
                      <a:endParaRPr b="0"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9825" marL="598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If TB is not in the lungs, specimen from the affected site of the body, for example, lymph node, is examined for the presence or absence of bacteria.  </a:t>
                      </a:r>
                      <a:endParaRPr/>
                    </a:p>
                  </a:txBody>
                  <a:tcPr marT="0" marB="0" marR="59825" marL="59825" anchor="ctr"/>
                </a:tc>
              </a:tr>
            </a:tbl>
          </a:graphicData>
        </a:graphic>
      </p:graphicFrame>
      <p:sp>
        <p:nvSpPr>
          <p:cNvPr id="161" name="Google Shape;161;p5"/>
          <p:cNvSpPr txBox="1"/>
          <p:nvPr/>
        </p:nvSpPr>
        <p:spPr>
          <a:xfrm>
            <a:off x="829664" y="256689"/>
            <a:ext cx="477520" cy="64633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162" name="Google Shape;162;p5"/>
          <p:cNvSpPr txBox="1"/>
          <p:nvPr>
            <p:ph type="ctrTitle"/>
          </p:nvPr>
        </p:nvSpPr>
        <p:spPr>
          <a:xfrm>
            <a:off x="585455" y="340404"/>
            <a:ext cx="11836001" cy="1119188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360000" spcFirstLastPara="1" rIns="450000" wrap="square" tIns="720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200"/>
              <a:buFont typeface="Aharoni"/>
              <a:buNone/>
            </a:pPr>
            <a:r>
              <a:rPr b="1" lang="en-US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    </a:t>
            </a:r>
            <a:r>
              <a:rPr b="1" lang="en-US" sz="40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Bacteriologic assessment    </a:t>
            </a:r>
            <a:r>
              <a:rPr b="1" lang="en-US" sz="4000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  <a:t>for treatment response monitoring     </a:t>
            </a:r>
            <a:endParaRPr b="1">
              <a:solidFill>
                <a:srgbClr val="54813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63" name="Google Shape;163;p5"/>
          <p:cNvSpPr/>
          <p:nvPr/>
        </p:nvSpPr>
        <p:spPr>
          <a:xfrm>
            <a:off x="375766" y="3080459"/>
            <a:ext cx="419378" cy="37031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4813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7591913" y="567927"/>
            <a:ext cx="375386" cy="22138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4813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/>
          <p:nvPr/>
        </p:nvSpPr>
        <p:spPr>
          <a:xfrm>
            <a:off x="375766" y="4220947"/>
            <a:ext cx="419378" cy="37031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4813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401385" y="5093610"/>
            <a:ext cx="419378" cy="37031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4813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"/>
          <p:cNvSpPr txBox="1"/>
          <p:nvPr>
            <p:ph type="title"/>
          </p:nvPr>
        </p:nvSpPr>
        <p:spPr>
          <a:xfrm>
            <a:off x="838200" y="4852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Aharoni"/>
              <a:buNone/>
            </a:pPr>
            <a:r>
              <a:rPr b="1" lang="en-US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Schedule of patient assessments for PWTB on MDR-TB treatment </a:t>
            </a:r>
            <a:endParaRPr/>
          </a:p>
        </p:txBody>
      </p:sp>
      <p:sp>
        <p:nvSpPr>
          <p:cNvPr id="173" name="Google Shape;173;p6"/>
          <p:cNvSpPr txBox="1"/>
          <p:nvPr/>
        </p:nvSpPr>
        <p:spPr>
          <a:xfrm>
            <a:off x="914400" y="1940974"/>
            <a:ext cx="10003971" cy="4917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Baseline or pre-treatment period</a:t>
            </a:r>
            <a:endParaRPr/>
          </a:p>
          <a:p>
            <a:pPr indent="-228600" lvl="1" marL="685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other MDR-TB regimens: 30 days before and within 7 days after start of treatment </a:t>
            </a:r>
            <a:endParaRPr/>
          </a:p>
          <a:p>
            <a:pPr indent="-228600" lvl="1" marL="685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BPaL regimen: within 14 days before start of treatment  </a:t>
            </a:r>
            <a:endParaRPr/>
          </a:p>
          <a:p>
            <a:pPr indent="-228600" lvl="0" marL="2286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Twice monthly during 1</a:t>
            </a:r>
            <a:r>
              <a:rPr baseline="30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month (for BPaL only)</a:t>
            </a:r>
            <a:endParaRPr/>
          </a:p>
          <a:p>
            <a:pPr indent="-228600" lvl="0" marL="2286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Monthly </a:t>
            </a:r>
            <a:endParaRPr/>
          </a:p>
          <a:p>
            <a:pPr indent="-228600" lvl="0" marL="2286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of treatment – treatment outcome</a:t>
            </a:r>
            <a:endParaRPr/>
          </a:p>
          <a:p>
            <a:pPr indent="-228600" lvl="0" marL="2286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and 12 months after treatment </a:t>
            </a:r>
            <a:endParaRPr/>
          </a:p>
        </p:txBody>
      </p:sp>
      <p:pic>
        <p:nvPicPr>
          <p:cNvPr descr="Balloons, Pills, Sleeves: Weight Loss Options Grow" id="174" name="Google Shape;174;p6"/>
          <p:cNvPicPr preferRelativeResize="0"/>
          <p:nvPr/>
        </p:nvPicPr>
        <p:blipFill rotWithShape="1">
          <a:blip r:embed="rId3">
            <a:alphaModFix/>
          </a:blip>
          <a:srcRect b="0" l="0" r="18043" t="6530"/>
          <a:stretch/>
        </p:blipFill>
        <p:spPr>
          <a:xfrm>
            <a:off x="7718168" y="5721190"/>
            <a:ext cx="1646440" cy="10125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ood Extraction 3 High-Res Stock Photo - Getty Images" id="175" name="Google Shape;17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39687" y="5725476"/>
            <a:ext cx="1391947" cy="928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w DNA Sequencing Method to Diagnose Tuberculosis | Global Biodefense" id="176" name="Google Shape;17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66637" y="5725476"/>
            <a:ext cx="1237889" cy="928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 txBox="1"/>
          <p:nvPr>
            <p:ph type="title"/>
          </p:nvPr>
        </p:nvSpPr>
        <p:spPr>
          <a:xfrm>
            <a:off x="838200" y="5964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Aharoni"/>
              <a:buNone/>
            </a:pPr>
            <a:r>
              <a:rPr lang="en-US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WHO-recommended MDR/RR-TB regimens</a:t>
            </a:r>
            <a:endParaRPr/>
          </a:p>
        </p:txBody>
      </p:sp>
      <p:sp>
        <p:nvSpPr>
          <p:cNvPr id="183" name="Google Shape;183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742950" lvl="0" marL="7429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3600"/>
              <a:buFont typeface="Calibri"/>
              <a:buAutoNum type="arabicPeriod"/>
            </a:pPr>
            <a:r>
              <a:rPr b="1" lang="en-US" sz="3600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  <a:t>Shorter all-oral bedaquiline-containing regimen</a:t>
            </a:r>
            <a:endParaRPr/>
          </a:p>
          <a:p>
            <a:pPr indent="-742950" lvl="0" marL="7429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3600"/>
              <a:buFont typeface="Calibri"/>
              <a:buAutoNum type="arabicPeriod"/>
            </a:pPr>
            <a:r>
              <a:rPr b="1" lang="en-US" sz="3600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  <a:t>Longer MDR-TB regimens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3600"/>
              <a:buNone/>
            </a:pPr>
            <a:r>
              <a:rPr b="1" lang="en-US" sz="3600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  <a:t>	Individualized regimen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3600"/>
              <a:buNone/>
            </a:pPr>
            <a:r>
              <a:rPr b="1" lang="en-US" sz="3600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  <a:t>3.    BPaL regimen </a:t>
            </a:r>
            <a:endParaRPr/>
          </a:p>
        </p:txBody>
      </p:sp>
      <p:sp>
        <p:nvSpPr>
          <p:cNvPr id="184" name="Google Shape;184;p7"/>
          <p:cNvSpPr txBox="1"/>
          <p:nvPr/>
        </p:nvSpPr>
        <p:spPr>
          <a:xfrm>
            <a:off x="838200" y="2081721"/>
            <a:ext cx="601494" cy="52322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838200" y="3724877"/>
            <a:ext cx="601494" cy="52322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7"/>
          <p:cNvSpPr txBox="1"/>
          <p:nvPr/>
        </p:nvSpPr>
        <p:spPr>
          <a:xfrm>
            <a:off x="838200" y="5479208"/>
            <a:ext cx="601494" cy="52322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 txBox="1"/>
          <p:nvPr>
            <p:ph type="title"/>
          </p:nvPr>
        </p:nvSpPr>
        <p:spPr>
          <a:xfrm>
            <a:off x="381000" y="1162843"/>
            <a:ext cx="509451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3600"/>
              <a:buFont typeface="Aharoni"/>
              <a:buNone/>
            </a:pPr>
            <a:r>
              <a:rPr lang="en-US" sz="3600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  <a:t>Assessments for </a:t>
            </a:r>
            <a:r>
              <a:rPr lang="en-US" sz="36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Standardized shorter all-oral regimen (SSOR)  </a:t>
            </a:r>
            <a:br>
              <a:rPr lang="en-US" sz="36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</a:br>
            <a:r>
              <a:rPr lang="en-US" sz="3600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  <a:t>(Philippine NTP)</a:t>
            </a:r>
            <a:br>
              <a:rPr lang="en-US" sz="3600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</a:br>
            <a:endParaRPr sz="3600">
              <a:solidFill>
                <a:srgbClr val="54813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92" name="Google Shape;192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 </a:t>
            </a:r>
            <a:endParaRPr/>
          </a:p>
        </p:txBody>
      </p:sp>
      <p:pic>
        <p:nvPicPr>
          <p:cNvPr id="193" name="Google Shape;193;p8"/>
          <p:cNvPicPr preferRelativeResize="0"/>
          <p:nvPr/>
        </p:nvPicPr>
        <p:blipFill rotWithShape="1">
          <a:blip r:embed="rId3">
            <a:alphaModFix/>
          </a:blip>
          <a:srcRect b="39614" l="13385" r="67280" t="19214"/>
          <a:stretch/>
        </p:blipFill>
        <p:spPr>
          <a:xfrm>
            <a:off x="5475514" y="313542"/>
            <a:ext cx="6651174" cy="615549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8"/>
          <p:cNvSpPr txBox="1"/>
          <p:nvPr/>
        </p:nvSpPr>
        <p:spPr>
          <a:xfrm>
            <a:off x="381000" y="3228002"/>
            <a:ext cx="5246914" cy="4917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 of assessments 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Baseline or pre-treatment period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 days before and within 7 days after start of treatment 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Monthly till end of treatment 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and 12 months after treatment </a:t>
            </a:r>
            <a:endParaRPr/>
          </a:p>
        </p:txBody>
      </p:sp>
      <p:sp>
        <p:nvSpPr>
          <p:cNvPr id="195" name="Google Shape;195;p8"/>
          <p:cNvSpPr txBox="1"/>
          <p:nvPr/>
        </p:nvSpPr>
        <p:spPr>
          <a:xfrm>
            <a:off x="7649289" y="6399898"/>
            <a:ext cx="30282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Pocket guide, NTP, Philippines </a:t>
            </a: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162800" y="718458"/>
            <a:ext cx="4865914" cy="239485"/>
          </a:xfrm>
          <a:prstGeom prst="rect">
            <a:avLst/>
          </a:prstGeom>
          <a:noFill/>
          <a:ln cap="flat" cmpd="sng" w="57150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"/>
          <p:cNvSpPr txBox="1"/>
          <p:nvPr>
            <p:ph type="title"/>
          </p:nvPr>
        </p:nvSpPr>
        <p:spPr>
          <a:xfrm>
            <a:off x="239486" y="1165225"/>
            <a:ext cx="4071257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3600"/>
              <a:buFont typeface="Aharoni"/>
              <a:buNone/>
            </a:pPr>
            <a:r>
              <a:rPr lang="en-US" sz="3600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  <a:t>Assessments for </a:t>
            </a:r>
            <a:r>
              <a:rPr lang="en-US" sz="36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Longer regimens   </a:t>
            </a:r>
            <a:br>
              <a:rPr lang="en-US" sz="3600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</a:br>
            <a:r>
              <a:rPr lang="en-US" sz="3600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  <a:t>(Philippine NTP)</a:t>
            </a:r>
            <a:endParaRPr/>
          </a:p>
        </p:txBody>
      </p:sp>
      <p:sp>
        <p:nvSpPr>
          <p:cNvPr id="202" name="Google Shape;202;p9"/>
          <p:cNvSpPr txBox="1"/>
          <p:nvPr>
            <p:ph idx="1" type="body"/>
          </p:nvPr>
        </p:nvSpPr>
        <p:spPr>
          <a:xfrm>
            <a:off x="838200" y="1825625"/>
            <a:ext cx="374468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 </a:t>
            </a:r>
            <a:endParaRPr/>
          </a:p>
        </p:txBody>
      </p:sp>
      <p:pic>
        <p:nvPicPr>
          <p:cNvPr id="203" name="Google Shape;203;p9"/>
          <p:cNvPicPr preferRelativeResize="0"/>
          <p:nvPr/>
        </p:nvPicPr>
        <p:blipFill rotWithShape="1">
          <a:blip r:embed="rId3">
            <a:alphaModFix/>
          </a:blip>
          <a:srcRect b="47124" l="11892" r="68849" t="20862"/>
          <a:stretch/>
        </p:blipFill>
        <p:spPr>
          <a:xfrm>
            <a:off x="3975356" y="489857"/>
            <a:ext cx="8136504" cy="5878285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4" name="Google Shape;204;p9"/>
          <p:cNvSpPr txBox="1"/>
          <p:nvPr/>
        </p:nvSpPr>
        <p:spPr>
          <a:xfrm>
            <a:off x="319626" y="3183163"/>
            <a:ext cx="3655730" cy="4917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 of assessments 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 as that of SSOR</a:t>
            </a:r>
            <a:endParaRPr/>
          </a:p>
        </p:txBody>
      </p:sp>
      <p:sp>
        <p:nvSpPr>
          <p:cNvPr id="205" name="Google Shape;205;p9"/>
          <p:cNvSpPr txBox="1"/>
          <p:nvPr/>
        </p:nvSpPr>
        <p:spPr>
          <a:xfrm>
            <a:off x="6386546" y="6389913"/>
            <a:ext cx="30282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Pocket guide, NTP, Philippines </a:t>
            </a:r>
            <a:endParaRPr/>
          </a:p>
        </p:txBody>
      </p:sp>
      <p:sp>
        <p:nvSpPr>
          <p:cNvPr id="206" name="Google Shape;206;p9"/>
          <p:cNvSpPr/>
          <p:nvPr/>
        </p:nvSpPr>
        <p:spPr>
          <a:xfrm>
            <a:off x="5094514" y="936626"/>
            <a:ext cx="6955972" cy="239485"/>
          </a:xfrm>
          <a:prstGeom prst="rect">
            <a:avLst/>
          </a:prstGeom>
          <a:noFill/>
          <a:ln cap="flat" cmpd="sng" w="57150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AEAE38DA487042BA0F22FB02A60C22" ma:contentTypeVersion="12" ma:contentTypeDescription="Crée un document." ma:contentTypeScope="" ma:versionID="a42fc4087d6f40f0615fe994336451f0">
  <xsd:schema xmlns:xsd="http://www.w3.org/2001/XMLSchema" xmlns:xs="http://www.w3.org/2001/XMLSchema" xmlns:p="http://schemas.microsoft.com/office/2006/metadata/properties" xmlns:ns2="14d0bdfb-83de-47e1-8f18-01ea2ab38876" xmlns:ns3="ab2e5d75-f64a-4bb0-a41b-6f36631cc0cf" targetNamespace="http://schemas.microsoft.com/office/2006/metadata/properties" ma:root="true" ma:fieldsID="eabb732dcd80236b87667469f9dfaf2a" ns2:_="" ns3:_="">
    <xsd:import namespace="14d0bdfb-83de-47e1-8f18-01ea2ab38876"/>
    <xsd:import namespace="ab2e5d75-f64a-4bb0-a41b-6f36631cc0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d0bdfb-83de-47e1-8f18-01ea2ab388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e5d75-f64a-4bb0-a41b-6f36631cc0c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2413F3-1859-48E9-918D-C83F781A7BC5}"/>
</file>

<file path=customXml/itemProps2.xml><?xml version="1.0" encoding="utf-8"?>
<ds:datastoreItem xmlns:ds="http://schemas.openxmlformats.org/officeDocument/2006/customXml" ds:itemID="{F6FB6912-28ED-4A61-B002-86778C270565}"/>
</file>

<file path=customXml/itemProps3.xml><?xml version="1.0" encoding="utf-8"?>
<ds:datastoreItem xmlns:ds="http://schemas.openxmlformats.org/officeDocument/2006/customXml" ds:itemID="{F8E691D0-42E0-4A26-A171-951528C9F104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Mamel Quelapio</dc:creator>
  <dcterms:created xsi:type="dcterms:W3CDTF">2021-06-17T16:57:52Z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0x01010045AEAE38DA487042BA0F22FB02A60C22</vt:lpwstr>
  </property>
</Properties>
</file>