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6858000" cx="12192000"/>
  <p:notesSz cx="6858000" cy="9144000"/>
  <p:embeddedFontLst>
    <p:embeddedFont>
      <p:font typeface="Arial Black"/>
      <p:regular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54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36" roundtripDataSignature="AMtx7mgOBUfzdwtZAG2D1AXYmXUCojHS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8E61DAB-2036-40E5-8D11-23A33696485E}">
  <a:tblStyle styleId="{58E61DAB-2036-40E5-8D11-23A33696485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  <a:tblStyle styleId="{C44F6181-E432-484F-91D5-DA362F158159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FCECE7"/>
          </a:solidFill>
        </a:fill>
      </a:tcStyle>
    </a:band1H>
    <a:band2H>
      <a:tcTxStyle/>
    </a:band2H>
    <a:band1V>
      <a:tcTxStyle/>
      <a:tcStyle>
        <a:fill>
          <a:solidFill>
            <a:srgbClr val="FCECE7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  <a:tblStyle styleId="{5D097544-4256-4D01-BA61-C24F130466B2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band1H>
    <a:band2H>
      <a:tcTxStyle/>
    </a:band2H>
    <a:band1V>
      <a:tcTxStyle/>
      <a:tcStyle>
        <a:tcBdr>
          <a:lef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1V>
    <a:band2V>
      <a:tcTxStyle/>
      <a:tcStyle>
        <a:tcBdr>
          <a:lef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544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25" Type="http://schemas.openxmlformats.org/officeDocument/2006/relationships/slide" Target="slides/slide19.xml"/><Relationship Id="rId7" Type="http://schemas.openxmlformats.org/officeDocument/2006/relationships/slide" Target="slides/slide1.xml"/><Relationship Id="rId33" Type="http://schemas.openxmlformats.org/officeDocument/2006/relationships/slide" Target="slides/slide27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8" Type="http://schemas.openxmlformats.org/officeDocument/2006/relationships/customXml" Target="../customXml/item2.xml"/><Relationship Id="rId20" Type="http://schemas.openxmlformats.org/officeDocument/2006/relationships/slide" Target="slides/slide14.xml"/><Relationship Id="rId2" Type="http://schemas.openxmlformats.org/officeDocument/2006/relationships/viewProps" Target="viewProps.xml"/><Relationship Id="rId29" Type="http://schemas.openxmlformats.org/officeDocument/2006/relationships/slide" Target="slides/slide23.xml"/><Relationship Id="rId16" Type="http://schemas.openxmlformats.org/officeDocument/2006/relationships/slide" Target="slides/slide10.xml"/><Relationship Id="rId24" Type="http://schemas.openxmlformats.org/officeDocument/2006/relationships/slide" Target="slides/slide18.xml"/><Relationship Id="rId1" Type="http://schemas.openxmlformats.org/officeDocument/2006/relationships/theme" Target="theme/theme1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customXml" Target="../customXml/item1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36" Type="http://customschemas.google.com/relationships/presentationmetadata" Target="metadata"/><Relationship Id="rId31" Type="http://schemas.openxmlformats.org/officeDocument/2006/relationships/slide" Target="slides/slide2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22" Type="http://schemas.openxmlformats.org/officeDocument/2006/relationships/slide" Target="slides/slide16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ArialBlack-regular.fntdata"/><Relationship Id="rId14" Type="http://schemas.openxmlformats.org/officeDocument/2006/relationships/slide" Target="slides/slide8.xml"/><Relationship Id="rId8" Type="http://schemas.openxmlformats.org/officeDocument/2006/relationships/slide" Target="slides/slide2.xml"/><Relationship Id="rId3" Type="http://schemas.openxmlformats.org/officeDocument/2006/relationships/presProps" Target="presProps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du</a:t>
            </a:r>
            <a:endParaRPr/>
          </a:p>
        </p:txBody>
      </p:sp>
      <p:sp>
        <p:nvSpPr>
          <p:cNvPr id="282" name="Google Shape;282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5" name="Google Shape;295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2" name="Google Shape;302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8" name="Google Shape;308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4" name="Google Shape;314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0" name="Google Shape;320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6" name="Google Shape;326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8" name="Google Shape;338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4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4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3"/>
          <p:cNvSpPr txBox="1"/>
          <p:nvPr>
            <p:ph type="title"/>
          </p:nvPr>
        </p:nvSpPr>
        <p:spPr>
          <a:xfrm>
            <a:off x="419102" y="225607"/>
            <a:ext cx="11375136" cy="13619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9" name="Google Shape;29;p33"/>
          <p:cNvCxnSpPr/>
          <p:nvPr/>
        </p:nvCxnSpPr>
        <p:spPr>
          <a:xfrm rot="10800000">
            <a:off x="275714" y="217250"/>
            <a:ext cx="0" cy="1370347"/>
          </a:xfrm>
          <a:prstGeom prst="straightConnector1">
            <a:avLst/>
          </a:prstGeom>
          <a:noFill/>
          <a:ln cap="flat" cmpd="sng" w="57150">
            <a:solidFill>
              <a:srgbClr val="E96D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" name="Google Shape;30;p33"/>
          <p:cNvSpPr txBox="1"/>
          <p:nvPr>
            <p:ph idx="1" type="body"/>
          </p:nvPr>
        </p:nvSpPr>
        <p:spPr>
          <a:xfrm>
            <a:off x="419102" y="1825806"/>
            <a:ext cx="11377084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33"/>
          <p:cNvSpPr txBox="1"/>
          <p:nvPr>
            <p:ph idx="11" type="ftr"/>
          </p:nvPr>
        </p:nvSpPr>
        <p:spPr>
          <a:xfrm>
            <a:off x="11127656" y="6399507"/>
            <a:ext cx="5235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66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blue" showMasterSp="0">
  <p:cSld name="Closing slide blu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5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4A2"/>
          </a:solidFill>
          <a:ln>
            <a:noFill/>
          </a:ln>
        </p:spPr>
      </p:sp>
      <p:sp>
        <p:nvSpPr>
          <p:cNvPr id="34" name="Google Shape;34;p35"/>
          <p:cNvSpPr txBox="1"/>
          <p:nvPr>
            <p:ph idx="1" type="body"/>
          </p:nvPr>
        </p:nvSpPr>
        <p:spPr>
          <a:xfrm>
            <a:off x="480000" y="6507006"/>
            <a:ext cx="5971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921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000"/>
              <a:buChar char="•"/>
              <a:defRPr b="0" sz="1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5" name="Google Shape;35;p35"/>
          <p:cNvPicPr preferRelativeResize="0"/>
          <p:nvPr>
            <p:ph idx="3" type="pic"/>
          </p:nvPr>
        </p:nvPicPr>
        <p:blipFill/>
        <p:spPr>
          <a:xfrm>
            <a:off x="7460683" y="488563"/>
            <a:ext cx="4230495" cy="1112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36" name="Google Shape;36;p35"/>
          <p:cNvSpPr txBox="1"/>
          <p:nvPr>
            <p:ph idx="4" type="body"/>
          </p:nvPr>
        </p:nvSpPr>
        <p:spPr>
          <a:xfrm>
            <a:off x="9495913" y="6476048"/>
            <a:ext cx="2195259" cy="24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-3302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b="1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5"/>
          <p:cNvSpPr txBox="1"/>
          <p:nvPr>
            <p:ph type="ctrTitle"/>
          </p:nvPr>
        </p:nvSpPr>
        <p:spPr>
          <a:xfrm>
            <a:off x="0" y="485184"/>
            <a:ext cx="7344000" cy="1119158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360000" spcFirstLastPara="1" rIns="450000" wrap="square" tIns="720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5"/>
          <p:cNvSpPr txBox="1"/>
          <p:nvPr>
            <p:ph idx="5" type="subTitle"/>
          </p:nvPr>
        </p:nvSpPr>
        <p:spPr>
          <a:xfrm>
            <a:off x="7" y="4482000"/>
            <a:ext cx="12191999" cy="1656000"/>
          </a:xfrm>
          <a:prstGeom prst="rect">
            <a:avLst/>
          </a:prstGeom>
          <a:solidFill>
            <a:schemeClr val="dk2">
              <a:alpha val="89411"/>
            </a:schemeClr>
          </a:solidFill>
          <a:ln>
            <a:noFill/>
          </a:ln>
        </p:spPr>
        <p:txBody>
          <a:bodyPr anchorCtr="0" anchor="t" bIns="216000" lIns="360000" spcFirstLastPara="1" rIns="360000" wrap="square" tIns="2160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3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3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3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4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Relationship Id="rId4" Type="http://schemas.openxmlformats.org/officeDocument/2006/relationships/image" Target="../media/image9.jpg"/><Relationship Id="rId5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hyperlink" Target="https://tdf.org.ph/lift-tb-philippines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>
            <p:ph type="ctrTitle"/>
          </p:nvPr>
        </p:nvSpPr>
        <p:spPr>
          <a:xfrm>
            <a:off x="6530042" y="911310"/>
            <a:ext cx="5551486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800"/>
              <a:buFont typeface="Arial Black"/>
              <a:buNone/>
            </a:pPr>
            <a:r>
              <a:rPr lang="en-US" sz="4400">
                <a:solidFill>
                  <a:srgbClr val="C55A11"/>
                </a:solidFill>
                <a:latin typeface="Arial Black"/>
                <a:ea typeface="Arial Black"/>
                <a:cs typeface="Arial Black"/>
                <a:sym typeface="Arial Black"/>
              </a:rPr>
              <a:t>BPaL  Operational Research (OR) </a:t>
            </a:r>
            <a:endParaRPr sz="5400"/>
          </a:p>
        </p:txBody>
      </p:sp>
      <p:sp>
        <p:nvSpPr>
          <p:cNvPr id="94" name="Google Shape;94;p1"/>
          <p:cNvSpPr txBox="1"/>
          <p:nvPr/>
        </p:nvSpPr>
        <p:spPr>
          <a:xfrm>
            <a:off x="1290234" y="3719172"/>
            <a:ext cx="448173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collaboration with TBPeople Philippines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0" y="-21772"/>
            <a:ext cx="12192000" cy="52322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LIFT-TB Community Engagement Project Training of Trainors </a:t>
            </a:r>
            <a:endParaRPr/>
          </a:p>
        </p:txBody>
      </p:sp>
      <p:sp>
        <p:nvSpPr>
          <p:cNvPr id="96" name="Google Shape;96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6420029" y="3601182"/>
            <a:ext cx="5705706" cy="3333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23-25 August 2021</a:t>
            </a:r>
            <a:endParaRPr/>
          </a:p>
          <a:p>
            <a:pPr indent="-4064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Manila, Philippines </a:t>
            </a:r>
            <a:endParaRPr/>
          </a:p>
          <a:p>
            <a:pPr indent="-4064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Mamel Quelapio. MD</a:t>
            </a:r>
            <a:endParaRPr/>
          </a:p>
          <a:p>
            <a:pPr indent="-4064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Consultant, TB Alliance </a:t>
            </a:r>
            <a:endParaRPr/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 b="85185" l="83199" r="2033" t="2371"/>
          <a:stretch/>
        </p:blipFill>
        <p:spPr>
          <a:xfrm>
            <a:off x="2707070" y="5669280"/>
            <a:ext cx="1310641" cy="85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4">
            <a:alphaModFix/>
          </a:blip>
          <a:srcRect b="16925" l="53201" r="28750" t="60190"/>
          <a:stretch/>
        </p:blipFill>
        <p:spPr>
          <a:xfrm>
            <a:off x="608009" y="1132231"/>
            <a:ext cx="5856820" cy="3227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Aharoni"/>
              <a:buNone/>
            </a:pPr>
            <a:r>
              <a:rPr lang="en-US" sz="36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BPaL protocol: Primary objectives: </a:t>
            </a:r>
            <a:endParaRPr sz="3600"/>
          </a:p>
        </p:txBody>
      </p:sp>
      <p:sp>
        <p:nvSpPr>
          <p:cNvPr id="169" name="Google Shape;169;p9"/>
          <p:cNvSpPr txBox="1"/>
          <p:nvPr>
            <p:ph idx="1" type="body"/>
          </p:nvPr>
        </p:nvSpPr>
        <p:spPr>
          <a:xfrm>
            <a:off x="838200" y="1575254"/>
            <a:ext cx="10515600" cy="5141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15265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/>
              <a:t>To estimate the </a:t>
            </a:r>
            <a:r>
              <a:rPr b="1" lang="en-US" sz="2400"/>
              <a:t>effectiveness</a:t>
            </a:r>
            <a:r>
              <a:rPr lang="en-US" sz="2400"/>
              <a:t> of the BPaL regimen by assessing patient outcome at the end of treatment</a:t>
            </a:r>
            <a:endParaRPr sz="2400"/>
          </a:p>
          <a:p>
            <a:pPr indent="-215265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/>
              <a:t>To estimate the </a:t>
            </a:r>
            <a:r>
              <a:rPr b="1" lang="en-US" sz="2400"/>
              <a:t>safety</a:t>
            </a:r>
            <a:r>
              <a:rPr lang="en-US" sz="2400"/>
              <a:t> of the BPaL regimen by determining the rates of serious adverse events (SAE)</a:t>
            </a:r>
            <a:endParaRPr sz="2400"/>
          </a:p>
          <a:p>
            <a:pPr indent="-217169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en-US" sz="1900"/>
              <a:t>SAE – adverse events that lead to:</a:t>
            </a:r>
            <a:endParaRPr sz="1900"/>
          </a:p>
          <a:p>
            <a:pPr indent="-445769" lvl="1" marL="9144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lphaLcParenR"/>
            </a:pPr>
            <a:r>
              <a:rPr lang="en-US" sz="1900"/>
              <a:t>death or life-threatening condition; </a:t>
            </a:r>
            <a:endParaRPr sz="1900"/>
          </a:p>
          <a:p>
            <a:pPr indent="-445769" lvl="1" marL="9144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lphaLcParenR"/>
            </a:pPr>
            <a:r>
              <a:rPr lang="en-US" sz="1900"/>
              <a:t>hospitalization or prolonged hospitalization; </a:t>
            </a:r>
            <a:endParaRPr sz="1900"/>
          </a:p>
          <a:p>
            <a:pPr indent="-445769" lvl="1" marL="9144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lphaLcParenR"/>
            </a:pPr>
            <a:r>
              <a:rPr lang="en-US" sz="1900"/>
              <a:t>disability; </a:t>
            </a:r>
            <a:endParaRPr sz="1900"/>
          </a:p>
          <a:p>
            <a:pPr indent="-445769" lvl="1" marL="9144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lphaLcParenR"/>
            </a:pPr>
            <a:r>
              <a:rPr lang="en-US" sz="1900"/>
              <a:t>congenital anomaly </a:t>
            </a:r>
            <a:br>
              <a:rPr lang="en-US" sz="1800"/>
            </a:br>
            <a:r>
              <a:rPr lang="en-US" sz="1800"/>
              <a:t> </a:t>
            </a:r>
            <a:endParaRPr sz="1800"/>
          </a:p>
          <a:p>
            <a:pPr indent="-68579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/>
          <p:nvPr>
            <p:ph type="title"/>
          </p:nvPr>
        </p:nvSpPr>
        <p:spPr>
          <a:xfrm>
            <a:off x="772869" y="845962"/>
            <a:ext cx="9828615" cy="5990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3600"/>
              <a:buFont typeface="Aharoni"/>
              <a:buNone/>
            </a:pPr>
            <a:r>
              <a:rPr lang="en-US" sz="36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BPaL protocol: Secondary objectives: </a:t>
            </a:r>
            <a:endParaRPr sz="3600"/>
          </a:p>
        </p:txBody>
      </p:sp>
      <p:sp>
        <p:nvSpPr>
          <p:cNvPr id="175" name="Google Shape;175;p10"/>
          <p:cNvSpPr txBox="1"/>
          <p:nvPr>
            <p:ph idx="1" type="body"/>
          </p:nvPr>
        </p:nvSpPr>
        <p:spPr>
          <a:xfrm>
            <a:off x="772869" y="1724798"/>
            <a:ext cx="5506671" cy="5133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400">
                <a:solidFill>
                  <a:schemeClr val="dk1"/>
                </a:solidFill>
              </a:rPr>
              <a:t>To determine the time when </a:t>
            </a:r>
            <a:r>
              <a:rPr b="1" lang="en-US" sz="2400"/>
              <a:t>sputum </a:t>
            </a:r>
            <a:r>
              <a:rPr b="1" lang="en-US" sz="2400">
                <a:solidFill>
                  <a:schemeClr val="dk1"/>
                </a:solidFill>
              </a:rPr>
              <a:t>becomes negative</a:t>
            </a:r>
            <a:r>
              <a:rPr lang="en-US" sz="2400">
                <a:solidFill>
                  <a:schemeClr val="dk1"/>
                </a:solidFill>
              </a:rPr>
              <a:t> (TB culture conversion)</a:t>
            </a:r>
            <a:endParaRPr sz="2400"/>
          </a:p>
          <a:p>
            <a:pPr indent="-514350" lvl="0" marL="514350" rtl="0" algn="l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400">
                <a:solidFill>
                  <a:schemeClr val="dk1"/>
                </a:solidFill>
              </a:rPr>
              <a:t>To determine the percentage of patients with </a:t>
            </a:r>
            <a:r>
              <a:rPr b="1" lang="en-US" sz="2400">
                <a:solidFill>
                  <a:schemeClr val="dk1"/>
                </a:solidFill>
              </a:rPr>
              <a:t>long-term</a:t>
            </a:r>
            <a:r>
              <a:rPr b="1" lang="en-US" sz="2400"/>
              <a:t> or sustained cure</a:t>
            </a:r>
            <a:r>
              <a:rPr lang="en-US" sz="2400"/>
              <a:t> (no recurrence)</a:t>
            </a:r>
            <a:r>
              <a:rPr lang="en-US" sz="2400">
                <a:solidFill>
                  <a:schemeClr val="dk1"/>
                </a:solidFill>
              </a:rPr>
              <a:t> at end of 6 and 12 months after treatment. </a:t>
            </a:r>
            <a:endParaRPr sz="2400"/>
          </a:p>
          <a:p>
            <a:pPr indent="-50800" lvl="0" marL="228600" rtl="0" algn="l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76" name="Google Shape;176;p10"/>
          <p:cNvSpPr txBox="1"/>
          <p:nvPr/>
        </p:nvSpPr>
        <p:spPr>
          <a:xfrm>
            <a:off x="6359948" y="1808075"/>
            <a:ext cx="5506671" cy="456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3" lvl="0" marL="3413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To determine the percentage of patients with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adverse events of special interest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(AESI):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QT-prolongation –           heart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Hepatotoxicity –               liver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Myelosuppression –        blood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Optic neuritis –                 eye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Peripheral neuropathy - nerves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5"/>
          <p:cNvCxnSpPr/>
          <p:nvPr/>
        </p:nvCxnSpPr>
        <p:spPr>
          <a:xfrm>
            <a:off x="10180594" y="5710063"/>
            <a:ext cx="0" cy="73996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83" name="Google Shape;183;p15"/>
          <p:cNvCxnSpPr/>
          <p:nvPr/>
        </p:nvCxnSpPr>
        <p:spPr>
          <a:xfrm flipH="1" rot="10800000">
            <a:off x="6269300" y="5748218"/>
            <a:ext cx="3328200" cy="704400"/>
          </a:xfrm>
          <a:prstGeom prst="bentConnector3">
            <a:avLst>
              <a:gd fmla="val 100008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84" name="Google Shape;184;p15"/>
          <p:cNvSpPr txBox="1"/>
          <p:nvPr/>
        </p:nvSpPr>
        <p:spPr>
          <a:xfrm>
            <a:off x="4120631" y="2686225"/>
            <a:ext cx="9144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5"/>
          <p:cNvSpPr txBox="1"/>
          <p:nvPr/>
        </p:nvSpPr>
        <p:spPr>
          <a:xfrm>
            <a:off x="3250681" y="1210661"/>
            <a:ext cx="2014809" cy="369332"/>
          </a:xfrm>
          <a:prstGeom prst="rect">
            <a:avLst/>
          </a:prstGeom>
          <a:solidFill>
            <a:srgbClr val="D0CECE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Presumptive TB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5"/>
          <p:cNvSpPr txBox="1"/>
          <p:nvPr/>
        </p:nvSpPr>
        <p:spPr>
          <a:xfrm>
            <a:off x="2656956" y="3892136"/>
            <a:ext cx="1187450" cy="36933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5"/>
          <p:cNvSpPr txBox="1"/>
          <p:nvPr/>
        </p:nvSpPr>
        <p:spPr>
          <a:xfrm>
            <a:off x="366139" y="4785605"/>
            <a:ext cx="1423545" cy="646331"/>
          </a:xfrm>
          <a:prstGeom prst="rect">
            <a:avLst/>
          </a:prstGeom>
          <a:solidFill>
            <a:srgbClr val="75707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First-line regimen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8" name="Google Shape;188;p15"/>
          <p:cNvCxnSpPr>
            <a:stCxn id="185" idx="2"/>
            <a:endCxn id="189" idx="0"/>
          </p:cNvCxnSpPr>
          <p:nvPr/>
        </p:nvCxnSpPr>
        <p:spPr>
          <a:xfrm>
            <a:off x="4258086" y="1579993"/>
            <a:ext cx="0" cy="14847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0" name="Google Shape;190;p15"/>
          <p:cNvCxnSpPr/>
          <p:nvPr/>
        </p:nvCxnSpPr>
        <p:spPr>
          <a:xfrm rot="5400000">
            <a:off x="855732" y="2200060"/>
            <a:ext cx="2818500" cy="2342400"/>
          </a:xfrm>
          <a:prstGeom prst="bentConnector3">
            <a:avLst>
              <a:gd fmla="val 1147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med" w="med" type="triangle"/>
            <a:tailEnd len="sm" w="sm" type="none"/>
          </a:ln>
        </p:spPr>
      </p:cxnSp>
      <p:cxnSp>
        <p:nvCxnSpPr>
          <p:cNvPr id="191" name="Google Shape;191;p15"/>
          <p:cNvCxnSpPr/>
          <p:nvPr/>
        </p:nvCxnSpPr>
        <p:spPr>
          <a:xfrm flipH="1" rot="-5400000">
            <a:off x="3621777" y="3444579"/>
            <a:ext cx="975000" cy="441300"/>
          </a:xfrm>
          <a:prstGeom prst="bentConnector3">
            <a:avLst>
              <a:gd fmla="val 1685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2" name="Google Shape;192;p15"/>
          <p:cNvCxnSpPr/>
          <p:nvPr/>
        </p:nvCxnSpPr>
        <p:spPr>
          <a:xfrm flipH="1">
            <a:off x="3834247" y="4130929"/>
            <a:ext cx="883284" cy="127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3" name="Google Shape;193;p15"/>
          <p:cNvCxnSpPr/>
          <p:nvPr/>
        </p:nvCxnSpPr>
        <p:spPr>
          <a:xfrm flipH="1">
            <a:off x="5444606" y="4924118"/>
            <a:ext cx="1657" cy="1386056"/>
          </a:xfrm>
          <a:prstGeom prst="straightConnector1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94" name="Google Shape;194;p15"/>
          <p:cNvSpPr txBox="1"/>
          <p:nvPr/>
        </p:nvSpPr>
        <p:spPr>
          <a:xfrm>
            <a:off x="4717531" y="3937027"/>
            <a:ext cx="1187450" cy="36933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5"/>
          <p:cNvSpPr txBox="1"/>
          <p:nvPr/>
        </p:nvSpPr>
        <p:spPr>
          <a:xfrm>
            <a:off x="4515989" y="4790168"/>
            <a:ext cx="1860549" cy="923330"/>
          </a:xfrm>
          <a:prstGeom prst="rect">
            <a:avLst/>
          </a:prstGeom>
          <a:solidFill>
            <a:srgbClr val="54813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Standardized  shorter all-oral regimen (SSOR)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6" name="Google Shape;196;p15"/>
          <p:cNvCxnSpPr/>
          <p:nvPr/>
        </p:nvCxnSpPr>
        <p:spPr>
          <a:xfrm rot="5400000">
            <a:off x="8833681" y="4207493"/>
            <a:ext cx="554100" cy="234000"/>
          </a:xfrm>
          <a:prstGeom prst="bentConnector3">
            <a:avLst>
              <a:gd fmla="val 72911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15"/>
          <p:cNvCxnSpPr>
            <a:endCxn id="198" idx="1"/>
          </p:cNvCxnSpPr>
          <p:nvPr/>
        </p:nvCxnSpPr>
        <p:spPr>
          <a:xfrm flipH="1" rot="-5400000">
            <a:off x="8178825" y="2892197"/>
            <a:ext cx="483900" cy="159300"/>
          </a:xfrm>
          <a:prstGeom prst="bentConnector2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8" name="Google Shape;198;p15"/>
          <p:cNvSpPr txBox="1"/>
          <p:nvPr/>
        </p:nvSpPr>
        <p:spPr>
          <a:xfrm>
            <a:off x="8500425" y="3029131"/>
            <a:ext cx="1550561" cy="369332"/>
          </a:xfrm>
          <a:prstGeom prst="rect">
            <a:avLst/>
          </a:prstGeom>
          <a:solidFill>
            <a:srgbClr val="D0CECE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Fq-resistant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9" name="Google Shape;199;p15"/>
          <p:cNvCxnSpPr/>
          <p:nvPr/>
        </p:nvCxnSpPr>
        <p:spPr>
          <a:xfrm flipH="1" rot="-5400000">
            <a:off x="8811031" y="3795235"/>
            <a:ext cx="1203000" cy="369600"/>
          </a:xfrm>
          <a:prstGeom prst="bentConnector3">
            <a:avLst>
              <a:gd fmla="val 89059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0" name="Google Shape;200;p15"/>
          <p:cNvSpPr txBox="1"/>
          <p:nvPr/>
        </p:nvSpPr>
        <p:spPr>
          <a:xfrm>
            <a:off x="9361085" y="4232109"/>
            <a:ext cx="1187450" cy="36933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5"/>
          <p:cNvSpPr txBox="1"/>
          <p:nvPr/>
        </p:nvSpPr>
        <p:spPr>
          <a:xfrm>
            <a:off x="8334121" y="3650427"/>
            <a:ext cx="2053927" cy="36933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Eligibility for BPaL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5"/>
          <p:cNvSpPr txBox="1"/>
          <p:nvPr/>
        </p:nvSpPr>
        <p:spPr>
          <a:xfrm>
            <a:off x="127232" y="2439812"/>
            <a:ext cx="2014809" cy="369332"/>
          </a:xfrm>
          <a:prstGeom prst="rect">
            <a:avLst/>
          </a:prstGeom>
          <a:solidFill>
            <a:srgbClr val="D0CECE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Rif-susceptible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5"/>
          <p:cNvSpPr txBox="1"/>
          <p:nvPr/>
        </p:nvSpPr>
        <p:spPr>
          <a:xfrm>
            <a:off x="9370169" y="4838017"/>
            <a:ext cx="1096763" cy="923330"/>
          </a:xfrm>
          <a:prstGeom prst="rect">
            <a:avLst/>
          </a:prstGeom>
          <a:solidFill>
            <a:srgbClr val="C55A1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BPaL (OR)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5"/>
          <p:cNvSpPr txBox="1"/>
          <p:nvPr/>
        </p:nvSpPr>
        <p:spPr>
          <a:xfrm>
            <a:off x="7396949" y="4852203"/>
            <a:ext cx="1838529" cy="830997"/>
          </a:xfrm>
          <a:prstGeom prst="rect">
            <a:avLst/>
          </a:prstGeom>
          <a:solidFill>
            <a:srgbClr val="54813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Standardized longer all-oral regimen </a:t>
            </a:r>
            <a:r>
              <a:rPr b="1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(SLOR- Fq-r)</a:t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5" name="Google Shape;205;p15"/>
          <p:cNvCxnSpPr/>
          <p:nvPr/>
        </p:nvCxnSpPr>
        <p:spPr>
          <a:xfrm flipH="1" rot="10800000">
            <a:off x="5172485" y="2584625"/>
            <a:ext cx="1938557" cy="914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06" name="Google Shape;206;p15"/>
          <p:cNvSpPr txBox="1"/>
          <p:nvPr/>
        </p:nvSpPr>
        <p:spPr>
          <a:xfrm>
            <a:off x="3076712" y="2471996"/>
            <a:ext cx="2336920" cy="400069"/>
          </a:xfrm>
          <a:prstGeom prst="rect">
            <a:avLst/>
          </a:prstGeom>
          <a:solidFill>
            <a:srgbClr val="D0CECE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Rif-resistant (RR-TB)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5"/>
          <p:cNvSpPr txBox="1"/>
          <p:nvPr/>
        </p:nvSpPr>
        <p:spPr>
          <a:xfrm>
            <a:off x="2345394" y="6282186"/>
            <a:ext cx="4432687" cy="36933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Intolerance (&lt;4 weeks on Bdq, Lzd) /failure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5"/>
          <p:cNvSpPr txBox="1"/>
          <p:nvPr/>
        </p:nvSpPr>
        <p:spPr>
          <a:xfrm>
            <a:off x="10580367" y="4847670"/>
            <a:ext cx="1507940" cy="923330"/>
          </a:xfrm>
          <a:prstGeom prst="rect">
            <a:avLst/>
          </a:prstGeom>
          <a:solidFill>
            <a:srgbClr val="54813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Individualized regimen  (ITR)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5"/>
          <p:cNvSpPr txBox="1"/>
          <p:nvPr/>
        </p:nvSpPr>
        <p:spPr>
          <a:xfrm>
            <a:off x="7816719" y="4233351"/>
            <a:ext cx="1187450" cy="36933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5"/>
          <p:cNvSpPr txBox="1"/>
          <p:nvPr/>
        </p:nvSpPr>
        <p:spPr>
          <a:xfrm>
            <a:off x="3250681" y="1814927"/>
            <a:ext cx="2014809" cy="369332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Xpert MTB/RIF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1" name="Google Shape;211;p15"/>
          <p:cNvCxnSpPr/>
          <p:nvPr/>
        </p:nvCxnSpPr>
        <p:spPr>
          <a:xfrm>
            <a:off x="3250681" y="4838017"/>
            <a:ext cx="0" cy="1412603"/>
          </a:xfrm>
          <a:prstGeom prst="straightConnector1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12" name="Google Shape;212;p15"/>
          <p:cNvSpPr txBox="1"/>
          <p:nvPr/>
        </p:nvSpPr>
        <p:spPr>
          <a:xfrm>
            <a:off x="2261745" y="4772087"/>
            <a:ext cx="2123290" cy="892512"/>
          </a:xfrm>
          <a:prstGeom prst="rect">
            <a:avLst/>
          </a:prstGeom>
          <a:solidFill>
            <a:srgbClr val="54813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Standardized longer all-oral regimen </a:t>
            </a:r>
            <a:r>
              <a:rPr b="1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(SLOR- Fq-s)</a:t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5"/>
          <p:cNvSpPr txBox="1"/>
          <p:nvPr/>
        </p:nvSpPr>
        <p:spPr>
          <a:xfrm>
            <a:off x="9755653" y="6450031"/>
            <a:ext cx="2166990" cy="36933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Intolerance or failure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4" name="Google Shape;214;p15"/>
          <p:cNvCxnSpPr/>
          <p:nvPr/>
        </p:nvCxnSpPr>
        <p:spPr>
          <a:xfrm rot="10800000">
            <a:off x="11361420" y="5771000"/>
            <a:ext cx="0" cy="67018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15" name="Google Shape;215;p15"/>
          <p:cNvSpPr txBox="1"/>
          <p:nvPr/>
        </p:nvSpPr>
        <p:spPr>
          <a:xfrm>
            <a:off x="7138162" y="2360659"/>
            <a:ext cx="2507283" cy="369332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SLD DST (SL-LPA)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" name="Google Shape;216;p15"/>
          <p:cNvCxnSpPr/>
          <p:nvPr/>
        </p:nvCxnSpPr>
        <p:spPr>
          <a:xfrm>
            <a:off x="5444606" y="4303658"/>
            <a:ext cx="0" cy="47670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15"/>
          <p:cNvCxnSpPr/>
          <p:nvPr/>
        </p:nvCxnSpPr>
        <p:spPr>
          <a:xfrm>
            <a:off x="3261789" y="4261468"/>
            <a:ext cx="0" cy="47670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15"/>
          <p:cNvCxnSpPr/>
          <p:nvPr/>
        </p:nvCxnSpPr>
        <p:spPr>
          <a:xfrm rot="5400000">
            <a:off x="7939843" y="2919713"/>
            <a:ext cx="554100" cy="234000"/>
          </a:xfrm>
          <a:prstGeom prst="bentConnector3">
            <a:avLst>
              <a:gd fmla="val 83225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15"/>
          <p:cNvCxnSpPr/>
          <p:nvPr/>
        </p:nvCxnSpPr>
        <p:spPr>
          <a:xfrm rot="5400000">
            <a:off x="6539633" y="5350502"/>
            <a:ext cx="992700" cy="848700"/>
          </a:xfrm>
          <a:prstGeom prst="bentConnector2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20" name="Google Shape;220;p15"/>
          <p:cNvSpPr/>
          <p:nvPr/>
        </p:nvSpPr>
        <p:spPr>
          <a:xfrm>
            <a:off x="9225007" y="4805072"/>
            <a:ext cx="1474478" cy="1021293"/>
          </a:xfrm>
          <a:custGeom>
            <a:rect b="b" l="l" r="r" t="t"/>
            <a:pathLst>
              <a:path extrusionOk="0" h="827771" w="1318661">
                <a:moveTo>
                  <a:pt x="0" y="413886"/>
                </a:moveTo>
                <a:cubicBezTo>
                  <a:pt x="7862" y="126163"/>
                  <a:pt x="354096" y="47449"/>
                  <a:pt x="659331" y="0"/>
                </a:cubicBezTo>
                <a:cubicBezTo>
                  <a:pt x="981594" y="-15833"/>
                  <a:pt x="1329182" y="148417"/>
                  <a:pt x="1318662" y="413886"/>
                </a:cubicBezTo>
                <a:cubicBezTo>
                  <a:pt x="1357250" y="616963"/>
                  <a:pt x="1015385" y="848372"/>
                  <a:pt x="659331" y="827772"/>
                </a:cubicBezTo>
                <a:cubicBezTo>
                  <a:pt x="289020" y="848044"/>
                  <a:pt x="30134" y="615964"/>
                  <a:pt x="0" y="413886"/>
                </a:cubicBezTo>
                <a:close/>
              </a:path>
            </a:pathLst>
          </a:custGeom>
          <a:noFill/>
          <a:ln cap="flat" cmpd="sng" w="381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5"/>
          <p:cNvSpPr txBox="1"/>
          <p:nvPr/>
        </p:nvSpPr>
        <p:spPr>
          <a:xfrm>
            <a:off x="2500412" y="3064697"/>
            <a:ext cx="3515346" cy="646331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Eligibility for standardized shorter all-oral regimen (SSOR)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5"/>
          <p:cNvSpPr txBox="1"/>
          <p:nvPr/>
        </p:nvSpPr>
        <p:spPr>
          <a:xfrm>
            <a:off x="1065255" y="-46610"/>
            <a:ext cx="1015301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Aharoni"/>
              <a:buNone/>
            </a:pPr>
            <a:r>
              <a:rPr b="1" i="0" lang="en-US" sz="3200" u="none" cap="none" strike="noStrike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National algorithm showing how a person with MDR/RR-TB is qualified for BPaL </a:t>
            </a:r>
            <a:endParaRPr b="0" i="0" sz="3200" u="none" cap="none" strike="noStrike">
              <a:solidFill>
                <a:srgbClr val="C55A1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22" name="Google Shape;222;p15"/>
          <p:cNvSpPr txBox="1"/>
          <p:nvPr>
            <p:ph idx="1" type="body"/>
          </p:nvPr>
        </p:nvSpPr>
        <p:spPr>
          <a:xfrm>
            <a:off x="838200" y="201035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 </a:t>
            </a:r>
            <a:endParaRPr/>
          </a:p>
        </p:txBody>
      </p:sp>
      <p:sp>
        <p:nvSpPr>
          <p:cNvPr id="223" name="Google Shape;223;p15"/>
          <p:cNvSpPr txBox="1"/>
          <p:nvPr/>
        </p:nvSpPr>
        <p:spPr>
          <a:xfrm>
            <a:off x="6350143" y="3056454"/>
            <a:ext cx="1838529" cy="369332"/>
          </a:xfrm>
          <a:prstGeom prst="rect">
            <a:avLst/>
          </a:prstGeom>
          <a:solidFill>
            <a:srgbClr val="D0CECE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Fq-susceptible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4" name="Google Shape;224;p15"/>
          <p:cNvCxnSpPr>
            <a:stCxn id="223" idx="1"/>
          </p:cNvCxnSpPr>
          <p:nvPr/>
        </p:nvCxnSpPr>
        <p:spPr>
          <a:xfrm rot="10800000">
            <a:off x="6015643" y="3241120"/>
            <a:ext cx="334500" cy="0"/>
          </a:xfrm>
          <a:prstGeom prst="straightConnector1">
            <a:avLst/>
          </a:prstGeom>
          <a:noFill/>
          <a:ln cap="flat" cmpd="sng" w="38100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"/>
          <p:cNvSpPr txBox="1"/>
          <p:nvPr>
            <p:ph type="title"/>
          </p:nvPr>
        </p:nvSpPr>
        <p:spPr>
          <a:xfrm>
            <a:off x="838200" y="6318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b="1" lang="en-US" sz="36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Tests and examinations for PWTB enrolled on the BPaL regimen</a:t>
            </a:r>
            <a:endParaRPr sz="3600">
              <a:solidFill>
                <a:srgbClr val="C55A1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31" name="Google Shape;231;p16"/>
          <p:cNvSpPr txBox="1"/>
          <p:nvPr>
            <p:ph idx="1" type="body"/>
          </p:nvPr>
        </p:nvSpPr>
        <p:spPr>
          <a:xfrm>
            <a:off x="1003300" y="22428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A. Clinical evaluation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B. Bacteriologic evaluation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C. Laboratory evaluation </a:t>
            </a:r>
            <a:endParaRPr/>
          </a:p>
        </p:txBody>
      </p:sp>
      <p:pic>
        <p:nvPicPr>
          <p:cNvPr descr="Balloons, Pills, Sleeves: Weight Loss Options Grow" id="232" name="Google Shape;23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748" y="1520670"/>
            <a:ext cx="2914650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ood Extraction 3 High-Res Stock Photo - Getty Images" id="233" name="Google Shape;23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4758" y="4763956"/>
            <a:ext cx="2140241" cy="1427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w DNA Sequencing Method to Diagnose Tuberculosis | Global Biodefense" id="234" name="Google Shape;23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84758" y="3075904"/>
            <a:ext cx="2140241" cy="1605182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6"/>
          <p:cNvSpPr txBox="1"/>
          <p:nvPr/>
        </p:nvSpPr>
        <p:spPr>
          <a:xfrm>
            <a:off x="1003300" y="2525495"/>
            <a:ext cx="477520" cy="461665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6"/>
          <p:cNvSpPr txBox="1"/>
          <p:nvPr/>
        </p:nvSpPr>
        <p:spPr>
          <a:xfrm>
            <a:off x="1003300" y="3429000"/>
            <a:ext cx="477520" cy="461665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6"/>
          <p:cNvSpPr txBox="1"/>
          <p:nvPr/>
        </p:nvSpPr>
        <p:spPr>
          <a:xfrm>
            <a:off x="1003300" y="4404475"/>
            <a:ext cx="477520" cy="461665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"/>
          <p:cNvSpPr txBox="1"/>
          <p:nvPr>
            <p:ph idx="1" type="body"/>
          </p:nvPr>
        </p:nvSpPr>
        <p:spPr>
          <a:xfrm>
            <a:off x="480000" y="6507006"/>
            <a:ext cx="5971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651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</a:pPr>
            <a:r>
              <a:t/>
            </a:r>
            <a:endParaRPr/>
          </a:p>
        </p:txBody>
      </p:sp>
      <p:pic>
        <p:nvPicPr>
          <p:cNvPr id="243" name="Google Shape;243;p17"/>
          <p:cNvPicPr preferRelativeResize="0"/>
          <p:nvPr>
            <p:ph idx="3" type="pic"/>
          </p:nvPr>
        </p:nvPicPr>
        <p:blipFill/>
        <p:spPr>
          <a:xfrm>
            <a:off x="7460683" y="488563"/>
            <a:ext cx="4230495" cy="1112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244" name="Google Shape;244;p17"/>
          <p:cNvSpPr txBox="1"/>
          <p:nvPr>
            <p:ph idx="4" type="body"/>
          </p:nvPr>
        </p:nvSpPr>
        <p:spPr>
          <a:xfrm>
            <a:off x="9495913" y="6476048"/>
            <a:ext cx="2195259" cy="24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-1270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45" name="Google Shape;245;p17"/>
          <p:cNvSpPr txBox="1"/>
          <p:nvPr>
            <p:ph type="ctrTitle"/>
          </p:nvPr>
        </p:nvSpPr>
        <p:spPr>
          <a:xfrm>
            <a:off x="0" y="485184"/>
            <a:ext cx="7344000" cy="1119158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360000" spcFirstLastPara="1" rIns="450000" wrap="square" tIns="720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</a:pPr>
            <a:r>
              <a:t/>
            </a:r>
            <a:endParaRPr/>
          </a:p>
        </p:txBody>
      </p:sp>
      <p:graphicFrame>
        <p:nvGraphicFramePr>
          <p:cNvPr id="246" name="Google Shape;246;p17"/>
          <p:cNvGraphicFramePr/>
          <p:nvPr/>
        </p:nvGraphicFramePr>
        <p:xfrm>
          <a:off x="1636573" y="4603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{58E61DAB-2036-40E5-8D11-23A33696485E}</a:tableStyleId>
              </a:tblPr>
              <a:tblGrid>
                <a:gridCol w="2490050"/>
                <a:gridCol w="1738100"/>
                <a:gridCol w="738100"/>
                <a:gridCol w="1083900"/>
                <a:gridCol w="400225"/>
                <a:gridCol w="1121025"/>
                <a:gridCol w="1694450"/>
              </a:tblGrid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44546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 </a:t>
                      </a:r>
                      <a:endParaRPr i="1" sz="900" u="none" cap="none" strike="noStrike">
                        <a:solidFill>
                          <a:srgbClr val="44546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Baseline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weeks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E1EFD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Monthly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E1EFD8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 of treatment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6- and 12-months after treatment completion 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E1EFD8"/>
                    </a:solidFill>
                  </a:tcPr>
                </a:tc>
              </a:tr>
              <a:tr h="209550">
                <a:tc gridSpan="7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CLINICAL EVALUATION </a:t>
                      </a:r>
                      <a:endParaRPr sz="1400" u="none" cap="none" strike="noStrike"/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69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Clinical assessment*¹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Psychosocial assessment*²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Performance status</a:t>
                      </a:r>
                      <a:r>
                        <a:rPr b="0" baseline="30000" lang="en-US" sz="10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 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Weight / BMI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Peripheral neuropathy screen</a:t>
                      </a:r>
                      <a:r>
                        <a:rPr b="0" baseline="30000" lang="en-US" sz="10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Chest X-Ray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X-If no response to treatment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ECG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X-If indicated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Visual acuity and colour discrimination screen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Assessment and follow-up of AEs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X(X)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X(X)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X(X)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X(X)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X(X)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Treatment outcome assessment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</a:tr>
              <a:tr h="209550">
                <a:tc gridSpan="7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BACTERIOLOGIC EVALUATION 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Gene Xpert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Sputum smear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Sputum culture</a:t>
                      </a:r>
                      <a:r>
                        <a:rPr b="0" baseline="30000" lang="en-US" sz="1000" u="none" cap="none" strike="noStrike">
                          <a:solidFill>
                            <a:schemeClr val="dk1"/>
                          </a:solidFill>
                        </a:rPr>
                        <a:t>5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X(X)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 (X)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X(X)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X(X)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Sputum drug susceptibility testing </a:t>
                      </a:r>
                      <a:r>
                        <a:rPr b="0" baseline="30000" lang="en-US" sz="1000" u="none" cap="none" strike="noStrike">
                          <a:solidFill>
                            <a:schemeClr val="dk1"/>
                          </a:solidFill>
                        </a:rPr>
                        <a:t>6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 (X)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X-If culture positive</a:t>
                      </a:r>
                      <a:r>
                        <a:rPr baseline="30000" lang="en-US" sz="1000" u="none" cap="none" strike="noStrike">
                          <a:solidFill>
                            <a:schemeClr val="dk1"/>
                          </a:solidFill>
                        </a:rPr>
                        <a:t>7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 hMerge="1"/>
                <a:tc hMerge="1"/>
                <a:tc hMerge="1"/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Other sample smear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X-If no response to treatment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 hMerge="1"/>
                <a:tc hMerge="1"/>
                <a:tc hMerge="1"/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Other sample culture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X(X)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X-If no response to treatment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 hMerge="1"/>
                <a:tc hMerge="1"/>
                <a:tc hMerge="1"/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Other sample drug susceptibility testing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X-If culture positive</a:t>
                      </a:r>
                      <a:r>
                        <a:rPr baseline="30000" lang="en-US" sz="1000" u="none" cap="none" strike="noStrike">
                          <a:solidFill>
                            <a:schemeClr val="dk1"/>
                          </a:solidFill>
                        </a:rPr>
                        <a:t>7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 hMerge="1"/>
                <a:tc hMerge="1"/>
                <a:tc hMerge="1"/>
              </a:tr>
              <a:tr h="209550">
                <a:tc gridSpan="7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LABORATORY EVALUATION 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Full blood count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X-if indicated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Liver function tests (AST, ALT, bilirubin)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X-if indicated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Thyroid stimulating hormone (TSH) 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 - if indicated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 hMerge="1"/>
                <a:tc hMerge="1"/>
                <a:tc hMerge="1"/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Serum electrolytes (Na, K, Ca, Mg)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X-if indicated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Serum amylase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 - if indicated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Kidney function tests (Urea, Creatinine)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 - if indicated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BSL (fasting or random)</a:t>
                      </a:r>
                      <a:r>
                        <a:rPr b="0" baseline="30000" lang="en-US" sz="1000" u="none" cap="none" strike="noStrike">
                          <a:solidFill>
                            <a:schemeClr val="dk1"/>
                          </a:solidFill>
                        </a:rPr>
                        <a:t>8 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HIV / HBV / HCV tests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Pregnancy test</a:t>
                      </a:r>
                      <a:r>
                        <a:rPr b="0" baseline="30000" lang="en-US" sz="1000" u="none" cap="none" strike="noStrike">
                          <a:solidFill>
                            <a:schemeClr val="dk1"/>
                          </a:solidFill>
                        </a:rPr>
                        <a:t>9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 - if indicated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</a:tr>
            </a:tbl>
          </a:graphicData>
        </a:graphic>
      </p:graphicFrame>
      <p:sp>
        <p:nvSpPr>
          <p:cNvPr id="247" name="Google Shape;247;p17"/>
          <p:cNvSpPr/>
          <p:nvPr/>
        </p:nvSpPr>
        <p:spPr>
          <a:xfrm>
            <a:off x="1631509" y="453406"/>
            <a:ext cx="9251925" cy="2656297"/>
          </a:xfrm>
          <a:prstGeom prst="rect">
            <a:avLst/>
          </a:prstGeom>
          <a:noFill/>
          <a:ln cap="flat" cmpd="sng" w="28575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7"/>
          <p:cNvSpPr/>
          <p:nvPr/>
        </p:nvSpPr>
        <p:spPr>
          <a:xfrm>
            <a:off x="1697633" y="4793303"/>
            <a:ext cx="9204790" cy="2127916"/>
          </a:xfrm>
          <a:prstGeom prst="rect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7"/>
          <p:cNvSpPr txBox="1"/>
          <p:nvPr/>
        </p:nvSpPr>
        <p:spPr>
          <a:xfrm>
            <a:off x="1179830" y="462235"/>
            <a:ext cx="477520" cy="461665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7"/>
          <p:cNvSpPr txBox="1"/>
          <p:nvPr/>
        </p:nvSpPr>
        <p:spPr>
          <a:xfrm>
            <a:off x="1179830" y="2980804"/>
            <a:ext cx="477520" cy="461665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7"/>
          <p:cNvSpPr txBox="1"/>
          <p:nvPr/>
        </p:nvSpPr>
        <p:spPr>
          <a:xfrm>
            <a:off x="1213803" y="4635603"/>
            <a:ext cx="477520" cy="461665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7"/>
          <p:cNvSpPr txBox="1"/>
          <p:nvPr/>
        </p:nvSpPr>
        <p:spPr>
          <a:xfrm rot="-5400000">
            <a:off x="-2456215" y="2726137"/>
            <a:ext cx="6207650" cy="954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Schedule of tests for BPaL: Baseline, during and post-treatment</a:t>
            </a:r>
            <a:endParaRPr b="0" i="0" sz="1100" u="none" cap="none" strike="noStrike">
              <a:solidFill>
                <a:srgbClr val="C55A1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7"/>
          <p:cNvSpPr/>
          <p:nvPr/>
        </p:nvSpPr>
        <p:spPr>
          <a:xfrm>
            <a:off x="1664178" y="3126863"/>
            <a:ext cx="9238246" cy="1657611"/>
          </a:xfrm>
          <a:prstGeom prst="rect">
            <a:avLst/>
          </a:prstGeom>
          <a:noFill/>
          <a:ln cap="flat" cmpd="sng" w="28575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40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Modifications to the </a:t>
            </a:r>
            <a:r>
              <a:rPr lang="en-US" sz="36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regimen</a:t>
            </a:r>
            <a:r>
              <a:rPr lang="en-US" sz="40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endParaRPr/>
          </a:p>
        </p:txBody>
      </p:sp>
      <p:sp>
        <p:nvSpPr>
          <p:cNvPr id="259" name="Google Shape;259;p46"/>
          <p:cNvSpPr txBox="1"/>
          <p:nvPr>
            <p:ph idx="1" type="body"/>
          </p:nvPr>
        </p:nvSpPr>
        <p:spPr>
          <a:xfrm>
            <a:off x="838200" y="1813372"/>
            <a:ext cx="10515600" cy="4442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6286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b="1" lang="en-US" sz="2200"/>
              <a:t>Linezolid</a:t>
            </a:r>
            <a:r>
              <a:rPr lang="en-US" sz="2200"/>
              <a:t> can be temporarily or permanently </a:t>
            </a:r>
            <a:r>
              <a:rPr b="1" lang="en-US" sz="2200"/>
              <a:t>interrupted</a:t>
            </a:r>
            <a:r>
              <a:rPr lang="en-US" sz="2200"/>
              <a:t>, or the dosage reduced only after a total of four weeks of linezolid given at a daily dose of 1200 mg.</a:t>
            </a:r>
            <a:endParaRPr/>
          </a:p>
          <a:p>
            <a:pPr indent="-514350" lvl="0" marL="6286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2200"/>
              <a:t>Neither </a:t>
            </a:r>
            <a:r>
              <a:rPr b="1" lang="en-US" sz="2200"/>
              <a:t>pretomanid nor bedaquiline </a:t>
            </a:r>
            <a:r>
              <a:rPr lang="en-US" sz="2200"/>
              <a:t>may be discontinued alone any time during the treatment. </a:t>
            </a:r>
            <a:endParaRPr/>
          </a:p>
          <a:p>
            <a:pPr indent="-514350" lvl="0" marL="6286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2200"/>
              <a:t>If an adverse event occurs during the first four weeks, an interruption of </a:t>
            </a:r>
            <a:r>
              <a:rPr b="1" lang="en-US" sz="2200"/>
              <a:t>the full BPal regimen </a:t>
            </a:r>
            <a:r>
              <a:rPr lang="en-US" sz="2200"/>
              <a:t>is allowed:  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200"/>
              <a:t>for a maximum of 14 days if this occurs during the first four weeks of treatment 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200"/>
              <a:t>for a maximum of 35 days if this occurs after the first four weeks of treatment </a:t>
            </a:r>
            <a:endParaRPr/>
          </a:p>
          <a:p>
            <a:pPr indent="0" lvl="1" marL="5715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sz="2200"/>
              <a:t>Note: All missed doses of BPaL should be made up within 60 days after the intended end of treatment. </a:t>
            </a:r>
            <a:endParaRPr/>
          </a:p>
          <a:p>
            <a:pPr indent="-400050" lvl="0" marL="6286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/>
          </a:p>
        </p:txBody>
      </p:sp>
      <p:sp>
        <p:nvSpPr>
          <p:cNvPr id="260" name="Google Shape;260;p46"/>
          <p:cNvSpPr/>
          <p:nvPr/>
        </p:nvSpPr>
        <p:spPr>
          <a:xfrm>
            <a:off x="7983481" y="487809"/>
            <a:ext cx="3255469" cy="869989"/>
          </a:xfrm>
          <a:prstGeom prst="roundRect">
            <a:avLst>
              <a:gd fmla="val 16667" name="adj"/>
            </a:avLst>
          </a:prstGeom>
          <a:solidFill>
            <a:srgbClr val="C55A11"/>
          </a:solidFill>
          <a:ln cap="flat" cmpd="sng" w="57150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 Bdq – Pa - Lzd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8"/>
          <p:cNvSpPr txBox="1"/>
          <p:nvPr>
            <p:ph type="title"/>
          </p:nvPr>
        </p:nvSpPr>
        <p:spPr>
          <a:xfrm>
            <a:off x="838200" y="435430"/>
            <a:ext cx="10901680" cy="1228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haroni"/>
              <a:buNone/>
            </a:pPr>
            <a:r>
              <a:rPr b="1" lang="en-US" sz="36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Treatment outcomes for PWTB enrolled in the BPaL regimen (1)</a:t>
            </a:r>
            <a:br>
              <a:rPr lang="en-US" sz="36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</a:br>
            <a:endParaRPr sz="3600">
              <a:solidFill>
                <a:srgbClr val="C55A1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graphicFrame>
        <p:nvGraphicFramePr>
          <p:cNvPr id="266" name="Google Shape;266;p18"/>
          <p:cNvGraphicFramePr/>
          <p:nvPr/>
        </p:nvGraphicFramePr>
        <p:xfrm>
          <a:off x="838200" y="150168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{C44F6181-E432-484F-91D5-DA362F158159}</a:tableStyleId>
              </a:tblPr>
              <a:tblGrid>
                <a:gridCol w="2982925"/>
                <a:gridCol w="7905750"/>
              </a:tblGrid>
              <a:tr h="1099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 outcome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Definition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C55A11"/>
                    </a:solidFill>
                  </a:tcPr>
                </a:tc>
              </a:tr>
              <a:tr h="1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Cured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BPaL </a:t>
                      </a: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 completed </a:t>
                      </a: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without evidence of failure AND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Negative sputum culture </a:t>
                      </a: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two or more consecutive months taken at least 30 days apart </a:t>
                      </a: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within the last three months </a:t>
                      </a: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treatment.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101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 completed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BPaL treatment completed without evidence of failure BUT no record of negative sputum culture as described under “cured”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780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 success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sum of cured and treatment completed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"/>
          <p:cNvSpPr txBox="1"/>
          <p:nvPr>
            <p:ph type="title"/>
          </p:nvPr>
        </p:nvSpPr>
        <p:spPr>
          <a:xfrm>
            <a:off x="838200" y="99677"/>
            <a:ext cx="10901680" cy="12050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000"/>
              <a:buFont typeface="Aharoni"/>
              <a:buNone/>
            </a:pPr>
            <a:r>
              <a:rPr b="1" lang="en-US" sz="36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Treatment </a:t>
            </a:r>
            <a:r>
              <a:rPr b="1" lang="en-US" sz="32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outcomes</a:t>
            </a:r>
            <a:r>
              <a:rPr b="1" lang="en-US" sz="36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 for PWTB enrolled in the BPaL regimen (2)</a:t>
            </a:r>
            <a:endParaRPr sz="4000"/>
          </a:p>
        </p:txBody>
      </p:sp>
      <p:graphicFrame>
        <p:nvGraphicFramePr>
          <p:cNvPr id="272" name="Google Shape;272;p19"/>
          <p:cNvGraphicFramePr/>
          <p:nvPr/>
        </p:nvGraphicFramePr>
        <p:xfrm>
          <a:off x="1059190" y="142272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{C44F6181-E432-484F-91D5-DA362F158159}</a:tableStyleId>
              </a:tblPr>
              <a:tblGrid>
                <a:gridCol w="2184775"/>
                <a:gridCol w="8274925"/>
              </a:tblGrid>
              <a:tr h="899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 outcome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Definition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Any of the following: 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C55A11"/>
                    </a:solidFill>
                  </a:tcPr>
                </a:tc>
              </a:tr>
              <a:tr h="1047750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 failed 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Lack of change from positive culture to negative at the 6th month of treatment 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5480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alibri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Change from negative culture back to positive at 5th month or later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23521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Decision to stop treatment early because of: ​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1" marL="4572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a) poor clinical or x-ray response as decided by the TB MAC; or​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1" marL="4572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b) permanently stopping of either Bdq or Pa at any time, or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85750" lvl="1" marL="747713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c) Change in Lzd if PWTB had less than 1 month of full dosage (1200 mg),   or had 1 month full dosage but without smear conversion and clinical improvement.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"/>
          <p:cNvSpPr txBox="1"/>
          <p:nvPr>
            <p:ph type="title"/>
          </p:nvPr>
        </p:nvSpPr>
        <p:spPr>
          <a:xfrm>
            <a:off x="643647" y="500062"/>
            <a:ext cx="11353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Definitions pertaining to treatment outcomes</a:t>
            </a:r>
            <a:endParaRPr sz="3600">
              <a:solidFill>
                <a:srgbClr val="C55A1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78" name="Google Shape;278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b="1" lang="en-US">
                <a:solidFill>
                  <a:srgbClr val="C55A11"/>
                </a:solidFill>
              </a:rPr>
              <a:t>* Conversion</a:t>
            </a:r>
            <a:r>
              <a:rPr b="1" lang="en-US">
                <a:solidFill>
                  <a:srgbClr val="C00000"/>
                </a:solidFill>
              </a:rPr>
              <a:t> </a:t>
            </a:r>
            <a:r>
              <a:rPr lang="en-US"/>
              <a:t>(to negative): change from a state of being positive to negative presence of  TB bacteria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55A11"/>
              </a:buClr>
              <a:buSzPts val="2400"/>
              <a:buChar char="•"/>
            </a:pPr>
            <a:r>
              <a:rPr b="1" lang="en-US">
                <a:solidFill>
                  <a:srgbClr val="C55A11"/>
                </a:solidFill>
              </a:rPr>
              <a:t>Two</a:t>
            </a:r>
            <a:r>
              <a:rPr lang="en-US"/>
              <a:t> consecutive cultures taken at least 30 days apart are </a:t>
            </a:r>
            <a:r>
              <a:rPr b="1" lang="en-US"/>
              <a:t>negative</a:t>
            </a:r>
            <a:r>
              <a:rPr lang="en-US"/>
              <a:t>.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b="1" lang="en-US">
                <a:solidFill>
                  <a:srgbClr val="C55A11"/>
                </a:solidFill>
              </a:rPr>
              <a:t>** Reversion </a:t>
            </a:r>
            <a:r>
              <a:rPr lang="en-US"/>
              <a:t>(to positive): change from negative to positive presence of TB bacteria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After an initial conversion to negative, </a:t>
            </a:r>
            <a:r>
              <a:rPr b="1" lang="en-US">
                <a:solidFill>
                  <a:srgbClr val="C55A11"/>
                </a:solidFill>
              </a:rPr>
              <a:t>two</a:t>
            </a:r>
            <a:r>
              <a:rPr lang="en-US"/>
              <a:t> consecutive cultures taken at least 30 days apart are </a:t>
            </a:r>
            <a:r>
              <a:rPr b="1" lang="en-US"/>
              <a:t>positive</a:t>
            </a:r>
            <a:r>
              <a:rPr lang="en-US"/>
              <a:t>.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1"/>
          <p:cNvSpPr txBox="1"/>
          <p:nvPr>
            <p:ph type="title"/>
          </p:nvPr>
        </p:nvSpPr>
        <p:spPr>
          <a:xfrm>
            <a:off x="838192" y="445966"/>
            <a:ext cx="10901680" cy="12050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None/>
            </a:pPr>
            <a:r>
              <a:rPr b="1" lang="en-US" sz="36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Treatment outcomes for PWTB enrolled in the BPaL regimen (3) </a:t>
            </a:r>
            <a:endParaRPr sz="3600">
              <a:solidFill>
                <a:srgbClr val="C55A1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graphicFrame>
        <p:nvGraphicFramePr>
          <p:cNvPr id="285" name="Google Shape;285;p21"/>
          <p:cNvGraphicFramePr/>
          <p:nvPr/>
        </p:nvGraphicFramePr>
        <p:xfrm>
          <a:off x="1017270" y="180950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{5D097544-4256-4D01-BA61-C24F130466B2}</a:tableStyleId>
              </a:tblPr>
              <a:tblGrid>
                <a:gridCol w="3059925"/>
                <a:gridCol w="74836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 outcome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Definition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C55A1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Died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PWTB who dies for any reason during treatment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Lost to follow-up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PWTB  whose treatment was interrupted for 2 consecutive months or more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 stopped due to baseline drug resistance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PWTB who was switched to an individualized regimen after DST shows resistance to any of the BPaL drugs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evaluated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PWTB for whom no treatment outcome is assigned, including those withdrawn after enrolment due to protocol violation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>
            <p:ph type="title"/>
          </p:nvPr>
        </p:nvSpPr>
        <p:spPr>
          <a:xfrm>
            <a:off x="751573" y="4678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Aharoni"/>
              <a:buNone/>
            </a:pPr>
            <a:r>
              <a:rPr b="1" lang="en-US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Outline </a:t>
            </a:r>
            <a:endParaRPr/>
          </a:p>
        </p:txBody>
      </p:sp>
      <p:sp>
        <p:nvSpPr>
          <p:cNvPr id="105" name="Google Shape;105;p2"/>
          <p:cNvSpPr txBox="1"/>
          <p:nvPr>
            <p:ph idx="1" type="body"/>
          </p:nvPr>
        </p:nvSpPr>
        <p:spPr>
          <a:xfrm>
            <a:off x="751573" y="1541142"/>
            <a:ext cx="11223517" cy="46672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442783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ct val="108108"/>
              <a:buFont typeface="Noto Sans Symbols"/>
              <a:buChar char="▪"/>
            </a:pPr>
            <a:r>
              <a:rPr lang="en-US">
                <a:solidFill>
                  <a:srgbClr val="548135"/>
                </a:solidFill>
              </a:rPr>
              <a:t>Background of BPaL </a:t>
            </a:r>
            <a:endParaRPr/>
          </a:p>
          <a:p>
            <a:pPr indent="-442783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ct val="108108"/>
              <a:buFont typeface="Noto Sans Symbols"/>
              <a:buChar char="▪"/>
            </a:pPr>
            <a:r>
              <a:rPr lang="en-US">
                <a:solidFill>
                  <a:srgbClr val="548135"/>
                </a:solidFill>
              </a:rPr>
              <a:t>Rationale for the BPaL research </a:t>
            </a:r>
            <a:endParaRPr/>
          </a:p>
          <a:p>
            <a:pPr indent="-442783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ct val="126126"/>
              <a:buFont typeface="Noto Sans Symbols"/>
              <a:buChar char="▪"/>
            </a:pPr>
            <a:r>
              <a:rPr lang="en-US">
                <a:solidFill>
                  <a:srgbClr val="548135"/>
                </a:solidFill>
              </a:rPr>
              <a:t>Nix-TB study, WHO, DOH, Ethics Board  </a:t>
            </a:r>
            <a:endParaRPr>
              <a:solidFill>
                <a:srgbClr val="548135"/>
              </a:solidFill>
            </a:endParaRPr>
          </a:p>
          <a:p>
            <a:pPr indent="-442783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ct val="108108"/>
              <a:buFont typeface="Noto Sans Symbols"/>
              <a:buChar char="▪"/>
            </a:pPr>
            <a:r>
              <a:rPr lang="en-US">
                <a:solidFill>
                  <a:srgbClr val="548135"/>
                </a:solidFill>
              </a:rPr>
              <a:t>What is operational research? </a:t>
            </a:r>
            <a:endParaRPr/>
          </a:p>
          <a:p>
            <a:pPr indent="-442783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ct val="108108"/>
              <a:buFont typeface="Noto Sans Symbols"/>
              <a:buChar char="▪"/>
            </a:pPr>
            <a:r>
              <a:rPr lang="en-US">
                <a:solidFill>
                  <a:srgbClr val="548135"/>
                </a:solidFill>
              </a:rPr>
              <a:t>Protocol for the operational research</a:t>
            </a:r>
            <a:endParaRPr/>
          </a:p>
          <a:p>
            <a:pPr indent="-442783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ct val="126126"/>
              <a:buFont typeface="Noto Sans Symbols"/>
              <a:buChar char="▪"/>
            </a:pPr>
            <a:r>
              <a:rPr lang="en-US">
                <a:solidFill>
                  <a:srgbClr val="548135"/>
                </a:solidFill>
              </a:rPr>
              <a:t>Objectives</a:t>
            </a:r>
            <a:endParaRPr>
              <a:solidFill>
                <a:srgbClr val="548135"/>
              </a:solidFill>
            </a:endParaRPr>
          </a:p>
          <a:p>
            <a:pPr indent="-442783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ct val="126126"/>
              <a:buFont typeface="Noto Sans Symbols"/>
              <a:buChar char="▪"/>
            </a:pPr>
            <a:r>
              <a:rPr lang="en-US">
                <a:solidFill>
                  <a:srgbClr val="548135"/>
                </a:solidFill>
              </a:rPr>
              <a:t>Diagnostic and treatment algorithm</a:t>
            </a:r>
            <a:endParaRPr>
              <a:solidFill>
                <a:srgbClr val="548135"/>
              </a:solidFill>
            </a:endParaRPr>
          </a:p>
          <a:p>
            <a:pPr indent="-442783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ct val="126126"/>
              <a:buFont typeface="Noto Sans Symbols"/>
              <a:buChar char="▪"/>
            </a:pPr>
            <a:r>
              <a:rPr lang="en-US">
                <a:solidFill>
                  <a:srgbClr val="548135"/>
                </a:solidFill>
              </a:rPr>
              <a:t>Treatment initiation and monitoring </a:t>
            </a:r>
            <a:endParaRPr/>
          </a:p>
          <a:p>
            <a:pPr indent="-442783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ct val="126126"/>
              <a:buFont typeface="Noto Sans Symbols"/>
              <a:buChar char="▪"/>
            </a:pPr>
            <a:r>
              <a:rPr lang="en-US">
                <a:solidFill>
                  <a:srgbClr val="548135"/>
                </a:solidFill>
              </a:rPr>
              <a:t>Modifications in the protocol </a:t>
            </a:r>
            <a:endParaRPr/>
          </a:p>
          <a:p>
            <a:pPr indent="-442783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ct val="126126"/>
              <a:buFont typeface="Noto Sans Symbols"/>
              <a:buChar char="▪"/>
            </a:pPr>
            <a:r>
              <a:rPr lang="en-US">
                <a:solidFill>
                  <a:srgbClr val="548135"/>
                </a:solidFill>
              </a:rPr>
              <a:t>Definition of treatment outcomes</a:t>
            </a:r>
            <a:endParaRPr>
              <a:solidFill>
                <a:srgbClr val="548135"/>
              </a:solidFill>
            </a:endParaRPr>
          </a:p>
          <a:p>
            <a:pPr indent="-442783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ct val="126126"/>
              <a:buFont typeface="Noto Sans Symbols"/>
              <a:buChar char="▪"/>
            </a:pPr>
            <a:r>
              <a:rPr lang="en-US">
                <a:solidFill>
                  <a:srgbClr val="548135"/>
                </a:solidFill>
              </a:rPr>
              <a:t>Implementing structure; roles of partners</a:t>
            </a:r>
            <a:endParaRPr>
              <a:solidFill>
                <a:srgbClr val="548135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"/>
          <p:cNvSpPr txBox="1"/>
          <p:nvPr>
            <p:ph type="title"/>
          </p:nvPr>
        </p:nvSpPr>
        <p:spPr>
          <a:xfrm>
            <a:off x="838200" y="681037"/>
            <a:ext cx="10901680" cy="12050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</a:pPr>
            <a:r>
              <a:rPr b="1" lang="en-US" sz="36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Treatment outcomes for PWTB enrolled in the BPaL regimen (4) </a:t>
            </a:r>
            <a:endParaRPr sz="4800">
              <a:solidFill>
                <a:srgbClr val="C55A1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graphicFrame>
        <p:nvGraphicFramePr>
          <p:cNvPr id="291" name="Google Shape;291;p22"/>
          <p:cNvGraphicFramePr/>
          <p:nvPr/>
        </p:nvGraphicFramePr>
        <p:xfrm>
          <a:off x="958341" y="209727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{5D097544-4256-4D01-BA61-C24F130466B2}</a:tableStyleId>
              </a:tblPr>
              <a:tblGrid>
                <a:gridCol w="2531100"/>
                <a:gridCol w="7928600"/>
              </a:tblGrid>
              <a:tr h="290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outcome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Definition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C55A11"/>
                    </a:solidFill>
                  </a:tcPr>
                </a:tc>
              </a:tr>
              <a:tr h="3708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Recurrent TB  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C55A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Two</a:t>
                      </a: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consecutive positive cultures at least 30 days apart (without clinical signs and symptoms nor worsening of the x-ray*) after treatment success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7416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55A11"/>
                        </a:buClr>
                        <a:buSzPts val="2400"/>
                        <a:buFont typeface="Calibri"/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C55A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One</a:t>
                      </a: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positive culture with clinical signs and symptoms or worsening of the x-ray* after treatment success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55A1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92" name="Google Shape;292;p22"/>
          <p:cNvSpPr txBox="1"/>
          <p:nvPr/>
        </p:nvSpPr>
        <p:spPr>
          <a:xfrm>
            <a:off x="2370182" y="5135264"/>
            <a:ext cx="7837715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*Radiographic deterioration – worsening of the x-ray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3"/>
          <p:cNvSpPr txBox="1"/>
          <p:nvPr>
            <p:ph type="title"/>
          </p:nvPr>
        </p:nvSpPr>
        <p:spPr>
          <a:xfrm>
            <a:off x="1019930" y="608025"/>
            <a:ext cx="10152140" cy="12050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alibri"/>
              <a:buNone/>
            </a:pPr>
            <a:r>
              <a:rPr b="1" lang="en-US" sz="36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Recurrent TB for PWTB enrolled in the BPaL regimen (5) </a:t>
            </a:r>
            <a:endParaRPr sz="3600">
              <a:solidFill>
                <a:srgbClr val="C55A1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graphicFrame>
        <p:nvGraphicFramePr>
          <p:cNvPr id="298" name="Google Shape;298;p23"/>
          <p:cNvGraphicFramePr/>
          <p:nvPr/>
        </p:nvGraphicFramePr>
        <p:xfrm>
          <a:off x="824237" y="2098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{5D097544-4256-4D01-BA61-C24F130466B2}</a:tableStyleId>
              </a:tblPr>
              <a:tblGrid>
                <a:gridCol w="3059925"/>
                <a:gridCol w="74836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Recurrent TB 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Definition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C55A1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Relapse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Recurrent TB due to the same MDR-TB strain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Reinfection 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Recurrent TB due to a different MDR-TB strain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Undetermined 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There is not enough information to say if the recurrent TB is due to relapse or reinfection.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99" name="Google Shape;299;p23"/>
          <p:cNvSpPr/>
          <p:nvPr/>
        </p:nvSpPr>
        <p:spPr>
          <a:xfrm>
            <a:off x="2733040" y="3744713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4"/>
          <p:cNvSpPr txBox="1"/>
          <p:nvPr>
            <p:ph type="title"/>
          </p:nvPr>
        </p:nvSpPr>
        <p:spPr>
          <a:xfrm>
            <a:off x="960439" y="67468"/>
            <a:ext cx="1073626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3600"/>
              <a:buFont typeface="Aharoni"/>
              <a:buNone/>
            </a:pPr>
            <a:r>
              <a:rPr b="1" lang="en-US" sz="36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Implementing structure of the BPaL OR implementation in the Philippines </a:t>
            </a:r>
            <a:endParaRPr/>
          </a:p>
        </p:txBody>
      </p:sp>
      <p:pic>
        <p:nvPicPr>
          <p:cNvPr id="305" name="Google Shape;305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9960" l="10906" r="11151" t="12878"/>
          <a:stretch/>
        </p:blipFill>
        <p:spPr>
          <a:xfrm>
            <a:off x="1413650" y="1393031"/>
            <a:ext cx="9364699" cy="5214938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5"/>
          <p:cNvSpPr txBox="1"/>
          <p:nvPr>
            <p:ph type="title"/>
          </p:nvPr>
        </p:nvSpPr>
        <p:spPr>
          <a:xfrm>
            <a:off x="838200" y="2562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Aharoni"/>
              <a:buNone/>
            </a:pPr>
            <a:r>
              <a:rPr lang="en-US" sz="36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Key partners and their roles in the BPaL OR implementation in the Philippines (1)</a:t>
            </a:r>
            <a:endParaRPr sz="3600"/>
          </a:p>
        </p:txBody>
      </p:sp>
      <p:graphicFrame>
        <p:nvGraphicFramePr>
          <p:cNvPr id="311" name="Google Shape;311;p25"/>
          <p:cNvGraphicFramePr/>
          <p:nvPr/>
        </p:nvGraphicFramePr>
        <p:xfrm>
          <a:off x="838200" y="158183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{5D097544-4256-4D01-BA61-C24F130466B2}</a:tableStyleId>
              </a:tblPr>
              <a:tblGrid>
                <a:gridCol w="4713525"/>
                <a:gridCol w="58020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Partner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Role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C55A1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en-US" sz="2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Department of Health (DOH)/National TB Program 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Overall leadership and direction of the BPaL OR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en-US" sz="2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Jose B. Lingad Memorial Regional Hospital (JBL)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Study manager through the Principal Investigator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en-US" sz="2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Lung Center of the Philippines (LCP)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Study manager through its Research Team (Project Coordinator and research specialists)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306525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en-US" sz="2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 OR (or study) sites 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Sub-investigators: Screening, enrolment and patient monitoring, data collection and reports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en-US" sz="2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National TB Research Laboratory (NTRL), Xpert sites, culture and DST sites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Laboratory-related support (Xpert, smear/culture, DST, LPA)  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6"/>
          <p:cNvSpPr txBox="1"/>
          <p:nvPr>
            <p:ph type="title"/>
          </p:nvPr>
        </p:nvSpPr>
        <p:spPr>
          <a:xfrm>
            <a:off x="838200" y="9175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None/>
            </a:pPr>
            <a:r>
              <a:rPr lang="en-US" sz="36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Key partners and their roles in the BPaL OR implementation (2) </a:t>
            </a:r>
            <a:endParaRPr sz="3600"/>
          </a:p>
        </p:txBody>
      </p:sp>
      <p:graphicFrame>
        <p:nvGraphicFramePr>
          <p:cNvPr id="317" name="Google Shape;317;p26"/>
          <p:cNvGraphicFramePr/>
          <p:nvPr/>
        </p:nvGraphicFramePr>
        <p:xfrm>
          <a:off x="838200" y="12997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{5D097544-4256-4D01-BA61-C24F130466B2}</a:tableStyleId>
              </a:tblPr>
              <a:tblGrid>
                <a:gridCol w="4615550"/>
                <a:gridCol w="5900050"/>
              </a:tblGrid>
              <a:tr h="355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Partner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Role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solidFill>
                      <a:srgbClr val="C55A11"/>
                    </a:solidFill>
                  </a:tcPr>
                </a:tc>
              </a:tr>
              <a:tr h="418725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DOH central offices: 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85750" lvl="8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Food and drug administration (FDA),</a:t>
                      </a:r>
                      <a:endParaRPr/>
                    </a:p>
                    <a:p>
                      <a:pPr indent="-285750" lvl="4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Pharmaceutical Division (PD),</a:t>
                      </a:r>
                      <a:endParaRPr/>
                    </a:p>
                    <a:p>
                      <a:pPr indent="-285750" lvl="4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Logistics and Materials Division (LMD)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Support for the implementation of active TB Drug Safety monitoring and management (common term: aDSM)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Drug management and logistics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Centers for Health Development (CHD) – Regional Health Offices 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Logistical support for implementation at the regional level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Provincial/City Health Offices 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Support in planning, monitoring and evaluation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Global Fund through PBSP (Phil Business for Social Progress)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Funding support for human resource, logistics and medicines (Bdq, and Lzd)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TB Medical Advisory Committee(s)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Clinical and programmatic  advice to OR sites 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7"/>
          <p:cNvSpPr txBox="1"/>
          <p:nvPr>
            <p:ph type="title"/>
          </p:nvPr>
        </p:nvSpPr>
        <p:spPr>
          <a:xfrm>
            <a:off x="925286" y="22151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None/>
            </a:pPr>
            <a:r>
              <a:rPr lang="en-US" sz="36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Key partners and their roles in the BPaL OR implementation (3)</a:t>
            </a:r>
            <a:endParaRPr sz="3600"/>
          </a:p>
        </p:txBody>
      </p:sp>
      <p:graphicFrame>
        <p:nvGraphicFramePr>
          <p:cNvPr id="323" name="Google Shape;323;p27"/>
          <p:cNvGraphicFramePr/>
          <p:nvPr/>
        </p:nvGraphicFramePr>
        <p:xfrm>
          <a:off x="1178205" y="13410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{5D097544-4256-4D01-BA61-C24F130466B2}</a:tableStyleId>
              </a:tblPr>
              <a:tblGrid>
                <a:gridCol w="3467375"/>
                <a:gridCol w="7048225"/>
              </a:tblGrid>
              <a:tr h="333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Partner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Role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solidFill>
                      <a:srgbClr val="C55A1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TB Alliance, USA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Global leadership in the introduction of the BPaL regimen in countries under LIFT-TB, catalytic procurement of pretomanid and clinical advice to support the OR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KNCV Tuberculosis Foundation (KNCV), Netherlands 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Technical assistance for capacity building, clinical and programmatic management of persons screened and enrolled on the BPaL regimen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International TB Research Center (ITRC), South Korea 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Project management (regional)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Planning, monitoring and evaluation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Support for laboratory strengthening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Tropical Disease Foundation (TDF), Philippines 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Project management (Local)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Planning and administrative support 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Monitoring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8"/>
          <p:cNvSpPr txBox="1"/>
          <p:nvPr>
            <p:ph type="title"/>
          </p:nvPr>
        </p:nvSpPr>
        <p:spPr>
          <a:xfrm>
            <a:off x="838200" y="35214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None/>
            </a:pPr>
            <a:r>
              <a:rPr lang="en-US" sz="36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Key partners and their roles in the BPaL OR implementation (4)</a:t>
            </a:r>
            <a:endParaRPr sz="3600"/>
          </a:p>
        </p:txBody>
      </p:sp>
      <p:graphicFrame>
        <p:nvGraphicFramePr>
          <p:cNvPr id="329" name="Google Shape;329;p28"/>
          <p:cNvGraphicFramePr/>
          <p:nvPr/>
        </p:nvGraphicFramePr>
        <p:xfrm>
          <a:off x="651642" y="179331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{5D097544-4256-4D01-BA61-C24F130466B2}</a:tableStyleId>
              </a:tblPr>
              <a:tblGrid>
                <a:gridCol w="3929750"/>
                <a:gridCol w="6585850"/>
              </a:tblGrid>
              <a:tr h="318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Partner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C55A1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b="0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Sub-Technical Working Group (TWG): </a:t>
                      </a:r>
                      <a:endParaRPr b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15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Members: NTP, LCP, NTRL, partners (WHO, USAID and projects, PBSP)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Technical advice 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Planning, monitoring and evaluation 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Recommendations to the NTP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b="0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Oversight Committee:  </a:t>
                      </a:r>
                      <a:endParaRPr b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15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Members: DOH, WHO-WPR, PhilCAT, USAID, CCM  </a:t>
                      </a:r>
                      <a:endParaRPr b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Approval of reports 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Monitoring of the OR implementation 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Recommendations to the Secretary of Health, DOH 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7"/>
          <p:cNvSpPr txBox="1"/>
          <p:nvPr/>
        </p:nvSpPr>
        <p:spPr>
          <a:xfrm>
            <a:off x="838200" y="376227"/>
            <a:ext cx="10515600" cy="10356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i="0" lang="en-US" sz="4400" u="none" cap="none" strike="noStrike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  <a:t>Additional evidence on the BPaL regimen: Zenix study</a:t>
            </a:r>
            <a:endParaRPr/>
          </a:p>
        </p:txBody>
      </p:sp>
      <p:pic>
        <p:nvPicPr>
          <p:cNvPr id="335" name="Google Shape;33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87286"/>
            <a:ext cx="12192000" cy="5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 txBox="1"/>
          <p:nvPr>
            <p:ph type="ctrTitle"/>
          </p:nvPr>
        </p:nvSpPr>
        <p:spPr>
          <a:xfrm>
            <a:off x="7067456" y="2038256"/>
            <a:ext cx="472515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6000"/>
              <a:buFont typeface="Arial"/>
              <a:buNone/>
            </a:pPr>
            <a:r>
              <a:rPr lang="en-US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Thank you very much!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29"/>
          <p:cNvPicPr preferRelativeResize="0"/>
          <p:nvPr/>
        </p:nvPicPr>
        <p:blipFill rotWithShape="1">
          <a:blip r:embed="rId3">
            <a:alphaModFix/>
          </a:blip>
          <a:srcRect b="16925" l="53201" r="28750" t="60190"/>
          <a:stretch/>
        </p:blipFill>
        <p:spPr>
          <a:xfrm>
            <a:off x="1028423" y="1542135"/>
            <a:ext cx="5856820" cy="3227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Aharoni"/>
              <a:buNone/>
            </a:pPr>
            <a:r>
              <a:rPr lang="en-US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Background of BPaL (1) </a:t>
            </a:r>
            <a:endParaRPr/>
          </a:p>
        </p:txBody>
      </p:sp>
      <p:sp>
        <p:nvSpPr>
          <p:cNvPr id="111" name="Google Shape;111;p5"/>
          <p:cNvSpPr txBox="1"/>
          <p:nvPr>
            <p:ph idx="1" type="body"/>
          </p:nvPr>
        </p:nvSpPr>
        <p:spPr>
          <a:xfrm>
            <a:off x="911773" y="1512013"/>
            <a:ext cx="10515600" cy="52356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ct val="94594"/>
              <a:buChar char="•"/>
            </a:pPr>
            <a:r>
              <a:rPr b="1" lang="en-US" sz="32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The problem described: 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2664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Treatment of extensively drug-resistant (XDR) TB has been challenging: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009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Very long: more than 18 months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009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Too complicated: more than 5 drugs, some by injection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009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Highly toxic: side effects are common: hearing loss, renal failure, psychosis, etc.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009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Poor efficacy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2664"/>
              <a:buChar char="•"/>
            </a:pPr>
            <a:r>
              <a:rPr b="1" lang="en-US" sz="2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: there is a need for a shorter and simpler treatment regimen.  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101600" lvl="2" marL="1143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009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/>
          <p:nvPr>
            <p:ph type="title"/>
          </p:nvPr>
        </p:nvSpPr>
        <p:spPr>
          <a:xfrm>
            <a:off x="990600" y="12652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None/>
            </a:pPr>
            <a:r>
              <a:rPr lang="en-US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Background of BPaL (2) </a:t>
            </a:r>
            <a:br>
              <a:rPr lang="en-US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</a:br>
            <a:r>
              <a:rPr lang="en-US" sz="2000">
                <a:solidFill>
                  <a:srgbClr val="C00000"/>
                </a:solidFill>
              </a:rPr>
              <a:t>B/Bdq – Bedaquiline</a:t>
            </a:r>
            <a:r>
              <a:rPr lang="en-US" sz="2000">
                <a:solidFill>
                  <a:srgbClr val="FF0000"/>
                </a:solidFill>
              </a:rPr>
              <a:t>           </a:t>
            </a:r>
            <a:r>
              <a:rPr lang="en-US" sz="2000"/>
              <a:t>Pa - Pretomanid </a:t>
            </a:r>
            <a:r>
              <a:rPr lang="en-US" sz="2000">
                <a:solidFill>
                  <a:srgbClr val="FFC000"/>
                </a:solidFill>
              </a:rPr>
              <a:t>             </a:t>
            </a:r>
            <a:r>
              <a:rPr lang="en-US" sz="2000">
                <a:solidFill>
                  <a:srgbClr val="C00000"/>
                </a:solidFill>
              </a:rPr>
              <a:t>L/Lzd - Linezolid</a:t>
            </a:r>
            <a:endParaRPr sz="2000"/>
          </a:p>
        </p:txBody>
      </p:sp>
      <p:sp>
        <p:nvSpPr>
          <p:cNvPr id="117" name="Google Shape;117;p6"/>
          <p:cNvSpPr txBox="1"/>
          <p:nvPr>
            <p:ph idx="1" type="body"/>
          </p:nvPr>
        </p:nvSpPr>
        <p:spPr>
          <a:xfrm>
            <a:off x="914400" y="1321457"/>
            <a:ext cx="10515600" cy="2717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188595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800"/>
              <a:buChar char="•"/>
            </a:pPr>
            <a:r>
              <a:rPr b="1" lang="en-US">
                <a:solidFill>
                  <a:srgbClr val="548135"/>
                </a:solidFill>
              </a:rPr>
              <a:t>Earlier research on BPaL: </a:t>
            </a:r>
            <a:endParaRPr>
              <a:solidFill>
                <a:srgbClr val="548135"/>
              </a:solidFill>
            </a:endParaRPr>
          </a:p>
          <a:p>
            <a:pPr indent="-194309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/>
              <a:t>TB Alliance </a:t>
            </a:r>
            <a:r>
              <a:rPr lang="en-US" sz="2000"/>
              <a:t>developed the new drug </a:t>
            </a:r>
            <a:r>
              <a:rPr b="1" lang="en-US" sz="2000">
                <a:solidFill>
                  <a:srgbClr val="C55A11"/>
                </a:solidFill>
              </a:rPr>
              <a:t>pretomanid</a:t>
            </a:r>
            <a:r>
              <a:rPr lang="en-US" sz="2000"/>
              <a:t> and used it with </a:t>
            </a:r>
            <a:r>
              <a:rPr b="1" lang="en-US" sz="2000">
                <a:solidFill>
                  <a:srgbClr val="C55A11"/>
                </a:solidFill>
              </a:rPr>
              <a:t>Bdq</a:t>
            </a:r>
            <a:r>
              <a:rPr lang="en-US" sz="2000"/>
              <a:t> and </a:t>
            </a:r>
            <a:r>
              <a:rPr b="1" lang="en-US" sz="2000">
                <a:solidFill>
                  <a:srgbClr val="C55A11"/>
                </a:solidFill>
              </a:rPr>
              <a:t>Lzd</a:t>
            </a:r>
            <a:r>
              <a:rPr lang="en-US" sz="2000">
                <a:solidFill>
                  <a:srgbClr val="C00000"/>
                </a:solidFill>
              </a:rPr>
              <a:t> </a:t>
            </a:r>
            <a:endParaRPr sz="2000">
              <a:solidFill>
                <a:srgbClr val="C00000"/>
              </a:solidFill>
            </a:endParaRPr>
          </a:p>
          <a:p>
            <a:pPr indent="-194309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/>
              <a:t>Nix-TB study</a:t>
            </a:r>
            <a:r>
              <a:rPr b="1" lang="en-US" sz="2800"/>
              <a:t> </a:t>
            </a:r>
            <a:r>
              <a:rPr lang="en-US" sz="2000"/>
              <a:t>in South Africa used BPaL for 6 extendable to 9 months in certain/rare cases</a:t>
            </a:r>
            <a:endParaRPr sz="2000"/>
          </a:p>
          <a:p>
            <a:pPr indent="-194310" lvl="2" marL="1143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Enrolled 109 patients with XDR-TB, treatment- intolerant or non-responsive MDR-TB </a:t>
            </a:r>
            <a:r>
              <a:rPr lang="en-US" sz="1200">
                <a:solidFill>
                  <a:srgbClr val="C00000"/>
                </a:solidFill>
              </a:rPr>
              <a:t>			</a:t>
            </a:r>
            <a:endParaRPr sz="900"/>
          </a:p>
        </p:txBody>
      </p:sp>
      <p:sp>
        <p:nvSpPr>
          <p:cNvPr id="118" name="Google Shape;118;p6"/>
          <p:cNvSpPr txBox="1"/>
          <p:nvPr/>
        </p:nvSpPr>
        <p:spPr>
          <a:xfrm>
            <a:off x="838200" y="3489504"/>
            <a:ext cx="10515600" cy="3242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194309" lvl="1" marL="685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good results: </a:t>
            </a:r>
            <a:endParaRPr/>
          </a:p>
          <a:p>
            <a:pPr indent="-194310" lvl="2" marL="11430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548135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</a:t>
            </a:r>
            <a:r>
              <a:rPr b="1" i="0" lang="en-US" sz="18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relapse-free cure 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post-treatment   (90%)**</a:t>
            </a:r>
            <a:endParaRPr/>
          </a:p>
          <a:p>
            <a:pPr indent="-194310" lvl="2" marL="11430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548135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</a:t>
            </a:r>
            <a:r>
              <a:rPr b="1" i="0" lang="en-US" sz="18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fast culture conversion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less than 6 weeks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Conclusion: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342900" lvl="2" marL="12573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Short, simple, and effective regimen can cure large majority of patients with highly-resistant TB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4"/>
          <p:cNvSpPr txBox="1"/>
          <p:nvPr>
            <p:ph type="title"/>
          </p:nvPr>
        </p:nvSpPr>
        <p:spPr>
          <a:xfrm>
            <a:off x="512956" y="225607"/>
            <a:ext cx="11281282" cy="13619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/>
              <a:t>Nix-TB trial </a:t>
            </a:r>
            <a:endParaRPr/>
          </a:p>
        </p:txBody>
      </p:sp>
      <p:pic>
        <p:nvPicPr>
          <p:cNvPr id="125" name="Google Shape;125;p4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5708" l="51334" r="1724" t="35677"/>
          <a:stretch/>
        </p:blipFill>
        <p:spPr>
          <a:xfrm>
            <a:off x="419102" y="1342271"/>
            <a:ext cx="8084177" cy="438750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4"/>
          <p:cNvSpPr/>
          <p:nvPr/>
        </p:nvSpPr>
        <p:spPr>
          <a:xfrm>
            <a:off x="5800887" y="3244334"/>
            <a:ext cx="5902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4"/>
          <p:cNvSpPr txBox="1"/>
          <p:nvPr/>
        </p:nvSpPr>
        <p:spPr>
          <a:xfrm>
            <a:off x="8573929" y="304371"/>
            <a:ext cx="3314163" cy="3354765"/>
          </a:xfrm>
          <a:prstGeom prst="rect">
            <a:avLst/>
          </a:prstGeom>
          <a:solidFill>
            <a:srgbClr val="FAF9F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Nix TB trial: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done in South Africa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N=109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XDR patients (65%)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PLHIV (51%)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Cavitary TB (&gt;85%)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MDR treatment intolerant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MDR non-responsive patients</a:t>
            </a:r>
            <a:endParaRPr/>
          </a:p>
        </p:txBody>
      </p:sp>
      <p:sp>
        <p:nvSpPr>
          <p:cNvPr id="128" name="Google Shape;128;p44"/>
          <p:cNvSpPr txBox="1"/>
          <p:nvPr/>
        </p:nvSpPr>
        <p:spPr>
          <a:xfrm>
            <a:off x="8603126" y="4038600"/>
            <a:ext cx="3285858" cy="1785104"/>
          </a:xfrm>
          <a:prstGeom prst="rect">
            <a:avLst/>
          </a:prstGeom>
          <a:solidFill>
            <a:srgbClr val="FAF9F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Operational research: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Multi-country (</a:t>
            </a:r>
            <a:r>
              <a:rPr b="1" i="0" lang="en-US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Philippines</a:t>
            </a: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Vietnam, Indonesia, Myanmar, Uzbekistan, Ukraine, Kyrgyzstan)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None/>
            </a:pPr>
            <a:r>
              <a:rPr lang="en-US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Rationale of the BPaL OR (3) </a:t>
            </a:r>
            <a:endParaRPr/>
          </a:p>
        </p:txBody>
      </p:sp>
      <p:sp>
        <p:nvSpPr>
          <p:cNvPr id="135" name="Google Shape;135;p7"/>
          <p:cNvSpPr txBox="1"/>
          <p:nvPr>
            <p:ph idx="1" type="body"/>
          </p:nvPr>
        </p:nvSpPr>
        <p:spPr>
          <a:xfrm>
            <a:off x="838199" y="1412624"/>
            <a:ext cx="733884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800"/>
              <a:buNone/>
            </a:pPr>
            <a:r>
              <a:rPr b="1" lang="en-US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  <a:t>WHO Recommendation 2020 June </a:t>
            </a:r>
            <a:endParaRPr/>
          </a:p>
          <a:p>
            <a:pPr indent="-228600" lvl="1" marL="685800" rtl="0" algn="l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BPaL regimen for 6 months extendable to 9 months in certain rare cases </a:t>
            </a:r>
            <a:r>
              <a:rPr b="1" lang="en-US"/>
              <a:t>under operational research</a:t>
            </a:r>
            <a:r>
              <a:rPr lang="en-US"/>
              <a:t>, for persons with MDR-TB </a:t>
            </a:r>
            <a:r>
              <a:rPr b="1" lang="en-US"/>
              <a:t>resistant to FQ</a:t>
            </a:r>
            <a:r>
              <a:rPr lang="en-US"/>
              <a:t>, and those with </a:t>
            </a:r>
            <a:r>
              <a:rPr b="1" lang="en-US"/>
              <a:t>treatment-intolerant</a:t>
            </a:r>
            <a:r>
              <a:rPr lang="en-US"/>
              <a:t> or </a:t>
            </a:r>
            <a:r>
              <a:rPr b="1" lang="en-US"/>
              <a:t>non-responsive</a:t>
            </a:r>
            <a:r>
              <a:rPr lang="en-US"/>
              <a:t> MDR-TB with either no previous exposure to </a:t>
            </a:r>
            <a:r>
              <a:rPr lang="en-US">
                <a:solidFill>
                  <a:srgbClr val="C00000"/>
                </a:solidFill>
              </a:rPr>
              <a:t>Bdq</a:t>
            </a:r>
            <a:r>
              <a:rPr lang="en-US"/>
              <a:t> and </a:t>
            </a:r>
            <a:r>
              <a:rPr lang="en-US">
                <a:solidFill>
                  <a:srgbClr val="C00000"/>
                </a:solidFill>
              </a:rPr>
              <a:t>Lzd</a:t>
            </a:r>
            <a:r>
              <a:rPr lang="en-US"/>
              <a:t> or have been exposed for no more than 2 weeks.</a:t>
            </a:r>
            <a:endParaRPr/>
          </a:p>
        </p:txBody>
      </p:sp>
      <p:pic>
        <p:nvPicPr>
          <p:cNvPr id="136" name="Google Shape;136;p7"/>
          <p:cNvPicPr preferRelativeResize="0"/>
          <p:nvPr/>
        </p:nvPicPr>
        <p:blipFill rotWithShape="1">
          <a:blip r:embed="rId3">
            <a:alphaModFix/>
          </a:blip>
          <a:srcRect b="3640" l="63275" r="21292" t="46976"/>
          <a:stretch/>
        </p:blipFill>
        <p:spPr>
          <a:xfrm>
            <a:off x="8708121" y="1412624"/>
            <a:ext cx="2645680" cy="368002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sp>
        <p:nvSpPr>
          <p:cNvPr id="137" name="Google Shape;137;p7"/>
          <p:cNvSpPr txBox="1"/>
          <p:nvPr/>
        </p:nvSpPr>
        <p:spPr>
          <a:xfrm>
            <a:off x="1589335" y="5988488"/>
            <a:ext cx="9176615" cy="64629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B/Bdq- Bedaquiline</a:t>
            </a:r>
            <a:r>
              <a:rPr b="0" i="0" lang="en-US" sz="18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- Pretomanid </a:t>
            </a:r>
            <a:r>
              <a:rPr b="0" i="0" lang="en-US" sz="18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b="0" i="0" lang="en-US" sz="18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L/Lzd - Linezolid                                                   FQ - Fluoroquinolone: Moxifloxacin (Mfx) and Levofloxacin (Lfx)</a:t>
            </a:r>
            <a:endParaRPr b="0" i="0" sz="1800" u="none" cap="none" strike="noStrik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/>
          <p:nvPr>
            <p:ph type="title"/>
          </p:nvPr>
        </p:nvSpPr>
        <p:spPr>
          <a:xfrm>
            <a:off x="364791" y="737863"/>
            <a:ext cx="10912927" cy="18947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Department of Health Memoranda </a:t>
            </a:r>
            <a:br>
              <a:rPr b="1" lang="en-US" sz="28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4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32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3">
            <a:alphaModFix/>
          </a:blip>
          <a:srcRect b="44062" l="12963" r="2774" t="-751"/>
          <a:stretch/>
        </p:blipFill>
        <p:spPr>
          <a:xfrm>
            <a:off x="838200" y="1861382"/>
            <a:ext cx="4369601" cy="400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8"/>
          <p:cNvPicPr preferRelativeResize="0"/>
          <p:nvPr/>
        </p:nvPicPr>
        <p:blipFill rotWithShape="1">
          <a:blip r:embed="rId4">
            <a:alphaModFix/>
          </a:blip>
          <a:srcRect b="10558" l="57531" r="6682" t="44041"/>
          <a:stretch/>
        </p:blipFill>
        <p:spPr>
          <a:xfrm>
            <a:off x="6195417" y="1447578"/>
            <a:ext cx="5376894" cy="296482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8"/>
          <p:cNvSpPr txBox="1"/>
          <p:nvPr/>
        </p:nvSpPr>
        <p:spPr>
          <a:xfrm>
            <a:off x="6564319" y="4794621"/>
            <a:ext cx="5177883" cy="1650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  <a:t>Technical approval by WHO-PHL </a:t>
            </a:r>
            <a:r>
              <a:rPr b="1" i="0" lang="en-US" sz="18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9 Feb 2021</a:t>
            </a:r>
            <a:endParaRPr b="1" i="0" sz="2000" u="none" cap="none" strike="noStrik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400"/>
              <a:buFont typeface="Aharoni"/>
              <a:buNone/>
            </a:pPr>
            <a:r>
              <a:t/>
            </a:r>
            <a:endParaRPr b="1" i="0" sz="2400" u="none" cap="none" strike="noStrike">
              <a:solidFill>
                <a:srgbClr val="548135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  <a:t>Single Joint Research Ethics Board (SJREB) approved </a:t>
            </a:r>
            <a:br>
              <a:rPr b="1" i="0" lang="en-US" sz="3200" u="none" cap="none" strike="noStrike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</a:br>
            <a:r>
              <a:rPr b="1" i="0" lang="en-US" sz="18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5 April 2021</a:t>
            </a:r>
            <a:endParaRPr b="1" i="0" sz="2800" u="none" cap="none" strike="noStrik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8"/>
          <p:cNvSpPr/>
          <p:nvPr/>
        </p:nvSpPr>
        <p:spPr>
          <a:xfrm>
            <a:off x="3976374" y="2049151"/>
            <a:ext cx="1231427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1 Dec 2020</a:t>
            </a:r>
            <a:endParaRPr b="1" i="0" sz="1600" u="none" cap="none" strike="noStrik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8"/>
          <p:cNvSpPr/>
          <p:nvPr/>
        </p:nvSpPr>
        <p:spPr>
          <a:xfrm>
            <a:off x="10076399" y="2075563"/>
            <a:ext cx="127740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18 May 2021</a:t>
            </a:r>
            <a:endParaRPr b="1" i="0" sz="1600" u="none" cap="none" strike="noStrik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8"/>
          <p:cNvSpPr txBox="1"/>
          <p:nvPr/>
        </p:nvSpPr>
        <p:spPr>
          <a:xfrm>
            <a:off x="838200" y="27958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Rationale of the BPaL OR in the Philippines (4)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8"/>
          <p:cNvSpPr/>
          <p:nvPr/>
        </p:nvSpPr>
        <p:spPr>
          <a:xfrm>
            <a:off x="1220097" y="6097877"/>
            <a:ext cx="322658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sng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https://tdf.org.ph/lift-tb-philippines/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5"/>
          <p:cNvSpPr txBox="1"/>
          <p:nvPr/>
        </p:nvSpPr>
        <p:spPr>
          <a:xfrm>
            <a:off x="2054942" y="1818993"/>
            <a:ext cx="9363753" cy="3733979"/>
          </a:xfrm>
          <a:prstGeom prst="rect">
            <a:avLst/>
          </a:prstGeom>
          <a:noFill/>
          <a:ln cap="flat" cmpd="sng" w="952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6668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form of study using research techniques to gather evidence that supports the effective, sustained and firm adoption of an intervention by decision-makers within a health system to improve health or patient outcomes. </a:t>
            </a:r>
            <a:endParaRPr/>
          </a:p>
          <a:p>
            <a:pPr indent="0" lvl="0" marL="16668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also addresses the knowledge gap between what works well in a controlled environment (efficacy) and what works in the real world (effectiveness) and current practices to provide the greatest benefits in disease control. </a:t>
            </a:r>
            <a:endParaRPr/>
          </a:p>
        </p:txBody>
      </p:sp>
      <p:pic>
        <p:nvPicPr>
          <p:cNvPr descr="Icon&#10;&#10;Description automatically generated" id="156" name="Google Shape;15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4373" y="813661"/>
            <a:ext cx="1012885" cy="101288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45"/>
          <p:cNvSpPr txBox="1"/>
          <p:nvPr/>
        </p:nvSpPr>
        <p:spPr>
          <a:xfrm>
            <a:off x="2168536" y="996937"/>
            <a:ext cx="94850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Operational research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Aharoni"/>
              <a:buNone/>
            </a:pPr>
            <a:r>
              <a:rPr lang="en-US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Operational research (OR) </a:t>
            </a:r>
            <a:endParaRPr/>
          </a:p>
        </p:txBody>
      </p:sp>
      <p:sp>
        <p:nvSpPr>
          <p:cNvPr id="163" name="Google Shape;163;p4"/>
          <p:cNvSpPr txBox="1"/>
          <p:nvPr/>
        </p:nvSpPr>
        <p:spPr>
          <a:xfrm>
            <a:off x="1227829" y="1690688"/>
            <a:ext cx="9166902" cy="4960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  <a:t>Steps in OR: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Describing the problem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Protocol development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collection and analysis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 of the analysis and solution to the stated problem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AEAE38DA487042BA0F22FB02A60C22" ma:contentTypeVersion="12" ma:contentTypeDescription="Crée un document." ma:contentTypeScope="" ma:versionID="a42fc4087d6f40f0615fe994336451f0">
  <xsd:schema xmlns:xsd="http://www.w3.org/2001/XMLSchema" xmlns:xs="http://www.w3.org/2001/XMLSchema" xmlns:p="http://schemas.microsoft.com/office/2006/metadata/properties" xmlns:ns2="14d0bdfb-83de-47e1-8f18-01ea2ab38876" xmlns:ns3="ab2e5d75-f64a-4bb0-a41b-6f36631cc0cf" targetNamespace="http://schemas.microsoft.com/office/2006/metadata/properties" ma:root="true" ma:fieldsID="eabb732dcd80236b87667469f9dfaf2a" ns2:_="" ns3:_="">
    <xsd:import namespace="14d0bdfb-83de-47e1-8f18-01ea2ab38876"/>
    <xsd:import namespace="ab2e5d75-f64a-4bb0-a41b-6f36631cc0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d0bdfb-83de-47e1-8f18-01ea2ab388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e5d75-f64a-4bb0-a41b-6f36631cc0c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28B7BE-8589-4526-AEAD-8AE1C16D352C}"/>
</file>

<file path=customXml/itemProps2.xml><?xml version="1.0" encoding="utf-8"?>
<ds:datastoreItem xmlns:ds="http://schemas.openxmlformats.org/officeDocument/2006/customXml" ds:itemID="{7DDFAB43-9039-4A46-ACF9-4732AE0CF826}"/>
</file>

<file path=customXml/itemProps3.xml><?xml version="1.0" encoding="utf-8"?>
<ds:datastoreItem xmlns:ds="http://schemas.openxmlformats.org/officeDocument/2006/customXml" ds:itemID="{9B8B9C78-BC28-4BE9-98CD-81D09CC2A3A7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Mamel Quelapio</dc:creator>
  <dcterms:created xsi:type="dcterms:W3CDTF">2021-06-17T16:57:52Z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0x01010045AEAE38DA487042BA0F22FB02A60C22</vt:lpwstr>
  </property>
</Properties>
</file>