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  <p:embeddedFont>
      <p:font typeface="Arial Black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6" roundtripDataSignature="AMtx7mj0nnmlZ3mHrzE8oq2J0NRjxCZF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345FD7-7D3A-4150-8E0C-3E72E7A63C43}">
  <a:tblStyle styleId="{67345FD7-7D3A-4150-8E0C-3E72E7A63C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1FF2453-3BC6-4167-AF54-ED728867C63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68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MontserratExtraBold-boldItalic.fntdata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33" Type="http://schemas.openxmlformats.org/officeDocument/2006/relationships/font" Target="fonts/MontserratExtraBold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customXml" Target="../customXml/item2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37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customschemas.google.com/relationships/presentationmetadata" Target="metadata"/><Relationship Id="rId31" Type="http://schemas.openxmlformats.org/officeDocument/2006/relationships/font" Target="fonts/Montserrat-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font" Target="fonts/Montserrat-bold.fntdata"/><Relationship Id="rId35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229" name="Google Shape;22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Not to be given to a patient with any of the following: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Disseminated/extensive TB or severe/intractable extrapulmonary (EP) TB (e.g. TB Meningitis, Bone/Joint TB)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Confirmed resistance to fluoroquinolone (Moxifloxacin/Levofloxacin)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Exposure to Moxifloxacin/Levofloxacin, Bedaquiline, Clofazimine, Prothionamide for &gt;1 month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Risk of toxicity or intolerance to any drugs in SSOR as manifested by:</a:t>
            </a:r>
            <a:endParaRPr/>
          </a:p>
          <a:p>
            <a:pPr indent="-3429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lang="en-US" sz="1600"/>
              <a:t>History of heart disease (heart failure, myocardial infarction, cardiac conduction abnormality, arrythmia)</a:t>
            </a:r>
            <a:endParaRPr/>
          </a:p>
          <a:p>
            <a:pPr indent="-3429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lang="en-US" sz="1600"/>
              <a:t>QTcF &gt;500 ms</a:t>
            </a:r>
            <a:endParaRPr b="0" sz="1600"/>
          </a:p>
          <a:p>
            <a:pPr indent="-3429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lang="en-US" sz="1600"/>
              <a:t>History of chronic active hepatitis (AST/ALT &gt;5 times elevated)</a:t>
            </a:r>
            <a:endParaRPr/>
          </a:p>
          <a:p>
            <a:pPr indent="-3429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lang="en-US" sz="1600"/>
              <a:t>History of chronic renal insufficiency (Creatinine Clearance &lt;20 mL/min)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243" name="Google Shape;24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Treatment is free</a:t>
            </a:r>
            <a:endParaRPr/>
          </a:p>
        </p:txBody>
      </p:sp>
      <p:sp>
        <p:nvSpPr>
          <p:cNvPr id="333" name="Google Shape;33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Fixed regimen  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CRIPTION only">
  <p:cSld name="DESCRIPTION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0" y="668867"/>
            <a:ext cx="12192000" cy="77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8"/>
          <p:cNvSpPr/>
          <p:nvPr>
            <p:ph idx="2" type="chart"/>
          </p:nvPr>
        </p:nvSpPr>
        <p:spPr>
          <a:xfrm>
            <a:off x="1533525" y="1691481"/>
            <a:ext cx="912495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_SLIDE">
  <p:cSld name="BULLET_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310410" y="868362"/>
            <a:ext cx="4029361" cy="945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2" type="body"/>
          </p:nvPr>
        </p:nvSpPr>
        <p:spPr>
          <a:xfrm>
            <a:off x="310410" y="1944927"/>
            <a:ext cx="4029361" cy="463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3" type="body"/>
          </p:nvPr>
        </p:nvSpPr>
        <p:spPr>
          <a:xfrm>
            <a:off x="5149112" y="868361"/>
            <a:ext cx="6576163" cy="538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B8F"/>
              </a:buClr>
              <a:buSzPts val="1400"/>
              <a:buFont typeface="Noto Sans Symbols"/>
              <a:buChar char="▪"/>
              <a:defRPr b="1" sz="1400">
                <a:solidFill>
                  <a:srgbClr val="004B8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6549707" y="869218"/>
            <a:ext cx="544635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200"/>
              <a:buFont typeface="Arial Black"/>
              <a:buNone/>
            </a:pPr>
            <a:br>
              <a:rPr lang="en-US" sz="42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2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lang="en-US" sz="48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BPaL regimen 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6420029" y="3437897"/>
            <a:ext cx="5705706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23-25 August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Manila, Philippines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Mamel Quelapio. MD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Consultant, TB Alliance 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382726" y="4475577"/>
            <a:ext cx="4375815" cy="102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TBPeople Philippines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16925" l="53201" r="28750" t="60190"/>
          <a:stretch/>
        </p:blipFill>
        <p:spPr>
          <a:xfrm>
            <a:off x="608009" y="1132231"/>
            <a:ext cx="5856820" cy="322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85185" l="83199" r="2033" t="2371"/>
          <a:stretch/>
        </p:blipFill>
        <p:spPr>
          <a:xfrm>
            <a:off x="2881098" y="5389880"/>
            <a:ext cx="1310641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0" y="-21772"/>
            <a:ext cx="12192000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LIFT-TB Community Engagement Project Training of Trainors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529687" y="274806"/>
            <a:ext cx="113612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   BPaL regimen:</a:t>
            </a:r>
            <a:r>
              <a:rPr lang="en-US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 pill burden</a:t>
            </a:r>
            <a:endParaRPr/>
          </a:p>
        </p:txBody>
      </p:sp>
      <p:sp>
        <p:nvSpPr>
          <p:cNvPr id="207" name="Google Shape;207;p10"/>
          <p:cNvSpPr txBox="1"/>
          <p:nvPr>
            <p:ph idx="1" type="body"/>
          </p:nvPr>
        </p:nvSpPr>
        <p:spPr>
          <a:xfrm>
            <a:off x="952500" y="17313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208" name="Google Shape;208;p10"/>
          <p:cNvSpPr txBox="1"/>
          <p:nvPr/>
        </p:nvSpPr>
        <p:spPr>
          <a:xfrm>
            <a:off x="2233105" y="6364037"/>
            <a:ext cx="7641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  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 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      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4426255" y="1371772"/>
            <a:ext cx="3255469" cy="86998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2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 –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- Lzd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p10"/>
          <p:cNvGraphicFramePr/>
          <p:nvPr/>
        </p:nvGraphicFramePr>
        <p:xfrm>
          <a:off x="1638299" y="24638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3962900"/>
                <a:gridCol w="518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No. of medicines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 all throughout: 2 group A and 1 new drug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Daily pill burden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 - 1</a:t>
                      </a:r>
                      <a:r>
                        <a:rPr baseline="30000" lang="en-US" sz="2200"/>
                        <a:t>st</a:t>
                      </a:r>
                      <a:r>
                        <a:rPr lang="en-US" sz="2200"/>
                        <a:t> 2 weeks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7 tabs (4 Bdq, 1 Pa, 2 Lzd)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 - Remaining 24 weeks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3X a week </a:t>
                      </a:r>
                      <a:endParaRPr i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 tabs (2 Bdq, 1 Pa, 2 Lzd)</a:t>
                      </a:r>
                      <a:endParaRPr i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4X a week</a:t>
                      </a:r>
                      <a:endParaRPr i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 tabs (1 Pa, 2 Lzd) </a:t>
                      </a:r>
                      <a:endParaRPr i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Maximum no. of tabs per course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746 tabs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217" name="Google Shape;217;p11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101950"/>
                <a:gridCol w="7639725"/>
              </a:tblGrid>
              <a:tr h="360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Who qualify for the regimen?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/>
                        <a:t>Eligibility</a:t>
                      </a:r>
                      <a:r>
                        <a:rPr b="1" lang="en-US" sz="32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79400" lvl="0" marL="635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8" name="Google Shape;218;p11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999247" y="3661455"/>
            <a:ext cx="2794344" cy="102488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Bdq-Pa-Lzd</a:t>
            </a:r>
            <a:endParaRPr b="1"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3793591" y="1825625"/>
            <a:ext cx="7291683" cy="346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with MDR/RRTB with: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ineffectiveness  (pre-XDR)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still effective but</a:t>
            </a:r>
            <a:r>
              <a:rPr b="0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b="0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tolerate</a:t>
            </a:r>
            <a:r>
              <a:rPr b="0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MDR treatment because of side effects,      or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still effective but with 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no response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current MDR treatment, meaning, the sputum is persistently positive for TB bacteria or the symptoms are not getting better  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no previous use or exposure to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Bdq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more than </a:t>
            </a:r>
            <a:r>
              <a:rPr b="1" i="0" lang="en-US" sz="24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4 weeks**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186003" y="5677245"/>
            <a:ext cx="5915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*Fq (Fluoroquinolone): either Levofloxacin, Moxifloxacin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455514" y="6072406"/>
            <a:ext cx="112809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BPaL regimen is based on WHO recommendation, which is, in turn, based on evidence from Nix-TB study. However, some countries are now considering 4 weeks instead of 2 weeks to be more practical.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838200" y="328410"/>
            <a:ext cx="10741686" cy="13255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BPaL regimen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952500" y="361949"/>
            <a:ext cx="601494" cy="58477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ag of the Philippines | Britannica"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3506" y="733307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32" name="Google Shape;232;p12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091250"/>
                <a:gridCol w="7613375"/>
              </a:tblGrid>
              <a:tr h="313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Who qualify for the regimen?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79400" lvl="0" marL="635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3" name="Google Shape;233;p12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999247" y="3380224"/>
            <a:ext cx="2794344" cy="102488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Bdq-Pa-Lzd</a:t>
            </a:r>
            <a:endParaRPr b="1"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3954638" y="1880777"/>
            <a:ext cx="7291683" cy="3017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years old and above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15-17 years </a:t>
            </a:r>
            <a:r>
              <a:rPr b="0" i="0" lang="en-US" sz="20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with the approval of TB Medical Advisory Committee (TB MAC)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kg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above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Willing to provide informed consent to be enrolled under Operational Research (OR)and to adhere to the follow-up schedule 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2233105" y="6353151"/>
            <a:ext cx="7641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  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 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      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698500" y="-222892"/>
            <a:ext cx="11181203" cy="13255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61963" lvl="0" marL="5175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 BPaL regimen </a:t>
            </a:r>
            <a:endParaRPr sz="44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703094" y="-288739"/>
            <a:ext cx="601494" cy="58477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ag of the Philippines | Britannica" id="239" name="Google Shape;2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0851" y="62954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idx="1" type="body"/>
          </p:nvPr>
        </p:nvSpPr>
        <p:spPr>
          <a:xfrm>
            <a:off x="0" y="769795"/>
            <a:ext cx="12192000" cy="456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/>
              <a:t>BPaL regimen </a:t>
            </a:r>
            <a:endParaRPr/>
          </a:p>
        </p:txBody>
      </p:sp>
      <p:grpSp>
        <p:nvGrpSpPr>
          <p:cNvPr id="246" name="Google Shape;246;p13"/>
          <p:cNvGrpSpPr/>
          <p:nvPr/>
        </p:nvGrpSpPr>
        <p:grpSpPr>
          <a:xfrm>
            <a:off x="177800" y="1484804"/>
            <a:ext cx="5791200" cy="966298"/>
            <a:chOff x="0" y="1484804"/>
            <a:chExt cx="5054600" cy="966298"/>
          </a:xfrm>
        </p:grpSpPr>
        <p:sp>
          <p:nvSpPr>
            <p:cNvPr id="247" name="Google Shape;247;p13"/>
            <p:cNvSpPr/>
            <p:nvPr/>
          </p:nvSpPr>
          <p:spPr>
            <a:xfrm>
              <a:off x="0" y="1484804"/>
              <a:ext cx="5054600" cy="96629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</a:t>
              </a: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WHO Recommendation</a:t>
              </a:r>
              <a:endParaRPr/>
            </a:p>
          </p:txBody>
        </p:sp>
        <p:pic>
          <p:nvPicPr>
            <p:cNvPr descr="Logo" id="248" name="Google Shape;24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5925" y="1584311"/>
              <a:ext cx="855890" cy="8039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249" name="Google Shape;249;p13"/>
          <p:cNvSpPr/>
          <p:nvPr/>
        </p:nvSpPr>
        <p:spPr>
          <a:xfrm>
            <a:off x="6179124" y="1484803"/>
            <a:ext cx="5847775" cy="966299"/>
          </a:xfrm>
          <a:prstGeom prst="roundRect">
            <a:avLst>
              <a:gd fmla="val 16667" name="adj"/>
            </a:avLst>
          </a:prstGeom>
          <a:solidFill>
            <a:srgbClr val="45B74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Philippine Setting</a:t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77800" y="2532281"/>
            <a:ext cx="5791200" cy="39574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6179125" y="2544638"/>
            <a:ext cx="5847774" cy="39574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459562" y="2843043"/>
            <a:ext cx="52866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BPaL regimen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6426200" y="2843044"/>
            <a:ext cx="51377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BPaL regimen 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6445907" y="4039644"/>
            <a:ext cx="5359400" cy="52322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Bdq-Pa-Lzd </a:t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808906" y="5532720"/>
            <a:ext cx="4461161" cy="781202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Duration: 6 extendable to 9 months </a:t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6426200" y="5397775"/>
            <a:ext cx="5137754" cy="93515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Duration: 6 extendable to 9 months </a:t>
            </a:r>
            <a:endParaRPr/>
          </a:p>
        </p:txBody>
      </p:sp>
      <p:pic>
        <p:nvPicPr>
          <p:cNvPr descr="Flag of the Philippines | Britannica" id="257" name="Google Shape;2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2" y="1673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8" name="Google Shape;258;p13"/>
          <p:cNvSpPr txBox="1"/>
          <p:nvPr/>
        </p:nvSpPr>
        <p:spPr>
          <a:xfrm>
            <a:off x="3672840" y="6578597"/>
            <a:ext cx="4846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b="0" lang="en-US" sz="13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Department of Health – National TB Control Program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7446" y="3908465"/>
            <a:ext cx="5050855" cy="96551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Bdq-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-Lzd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6201719" y="2578457"/>
            <a:ext cx="5847775" cy="357609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Age: 15-17 years old as long as with TB MAC approval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to BPaL component agents (bedaquiline, delamanid and linezolid) not more than 4 weeks (instead of 2 weeks)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>
            <p:ph type="title"/>
          </p:nvPr>
        </p:nvSpPr>
        <p:spPr>
          <a:xfrm>
            <a:off x="762001" y="1188067"/>
            <a:ext cx="10907484" cy="1752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 Black"/>
              <a:buNone/>
            </a:pPr>
            <a:r>
              <a:rPr lang="en-US" sz="4800">
                <a:solidFill>
                  <a:srgbClr val="548135"/>
                </a:solidFill>
                <a:latin typeface="Arial Black"/>
                <a:ea typeface="Arial Black"/>
                <a:cs typeface="Arial Black"/>
                <a:sym typeface="Arial Black"/>
              </a:rPr>
              <a:t>Summary of MDR-TB Regimens</a:t>
            </a:r>
            <a:endParaRPr sz="4800">
              <a:solidFill>
                <a:srgbClr val="548135"/>
              </a:solidFill>
            </a:endParaRPr>
          </a:p>
        </p:txBody>
      </p:sp>
      <p:sp>
        <p:nvSpPr>
          <p:cNvPr id="266" name="Google Shape;266;p14"/>
          <p:cNvSpPr txBox="1"/>
          <p:nvPr>
            <p:ph idx="1" type="body"/>
          </p:nvPr>
        </p:nvSpPr>
        <p:spPr>
          <a:xfrm>
            <a:off x="1248032" y="2682717"/>
            <a:ext cx="10515600" cy="313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Shorter all-oral Bedaquiline-containing regimen</a:t>
            </a:r>
            <a:endParaRPr/>
          </a:p>
          <a:p>
            <a:pPr indent="-74295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Longer MDR-TB regimens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b="1" lang="en-US" sz="32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3.    BPaL regimen 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1285102" y="2960431"/>
            <a:ext cx="601494" cy="461665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rgbClr val="F7CA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1248032" y="3813351"/>
            <a:ext cx="601494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1248032" y="4630270"/>
            <a:ext cx="601494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/>
          <p:nvPr>
            <p:ph type="title"/>
          </p:nvPr>
        </p:nvSpPr>
        <p:spPr>
          <a:xfrm>
            <a:off x="990600" y="495753"/>
            <a:ext cx="10515600" cy="13255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Comparison of the MDR-TB regimens</a:t>
            </a:r>
            <a:endParaRPr/>
          </a:p>
        </p:txBody>
      </p:sp>
      <p:sp>
        <p:nvSpPr>
          <p:cNvPr id="275" name="Google Shape;275;p15"/>
          <p:cNvSpPr txBox="1"/>
          <p:nvPr>
            <p:ph idx="1" type="body"/>
          </p:nvPr>
        </p:nvSpPr>
        <p:spPr>
          <a:xfrm>
            <a:off x="1295400" y="2141537"/>
            <a:ext cx="4953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3225" lvl="0" marL="4032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Duration </a:t>
            </a:r>
            <a:endParaRPr/>
          </a:p>
          <a:p>
            <a:pPr indent="-403225" lvl="0" marL="4032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Composition</a:t>
            </a:r>
            <a:endParaRPr/>
          </a:p>
          <a:p>
            <a:pPr indent="-403225" lvl="0" marL="4032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Implementation condition</a:t>
            </a:r>
            <a:endParaRPr/>
          </a:p>
          <a:p>
            <a:pPr indent="-403225" lvl="0" marL="4032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Eligibiltiy (which patients qualify)</a:t>
            </a:r>
            <a:endParaRPr/>
          </a:p>
          <a:p>
            <a:pPr indent="-403225" lvl="0" marL="4032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Age group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76" name="Google Shape;276;p15"/>
          <p:cNvSpPr txBox="1"/>
          <p:nvPr/>
        </p:nvSpPr>
        <p:spPr>
          <a:xfrm>
            <a:off x="6770916" y="2141537"/>
            <a:ext cx="37446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Special conditions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No. of medicines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Daily pill burden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no. of tablets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 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>
            <p:ph type="title"/>
          </p:nvPr>
        </p:nvSpPr>
        <p:spPr>
          <a:xfrm>
            <a:off x="969925" y="388692"/>
            <a:ext cx="10515600" cy="93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haroni"/>
              <a:buNone/>
            </a:pPr>
            <a:r>
              <a:rPr b="1" lang="en-US">
                <a:latin typeface="Aharoni"/>
                <a:ea typeface="Aharoni"/>
                <a:cs typeface="Aharoni"/>
                <a:sym typeface="Aharoni"/>
              </a:rPr>
              <a:t>Comparison of the three MDR-TB regimens</a:t>
            </a:r>
            <a:endParaRPr/>
          </a:p>
        </p:txBody>
      </p:sp>
      <p:graphicFrame>
        <p:nvGraphicFramePr>
          <p:cNvPr id="283" name="Google Shape;283;p16"/>
          <p:cNvGraphicFramePr/>
          <p:nvPr/>
        </p:nvGraphicFramePr>
        <p:xfrm>
          <a:off x="288586" y="15118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2138925"/>
                <a:gridCol w="3056050"/>
                <a:gridCol w="3209925"/>
                <a:gridCol w="3209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Shorter all-oral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 Longer regimens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BPaL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1. Duration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9* months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*extendable to 11 months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18* months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*extendable to 20 months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 months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*extendable to 9 months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2. Composition</a:t>
                      </a:r>
                      <a:r>
                        <a:rPr lang="en-US" sz="24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>
                        <a:solidFill>
                          <a:srgbClr val="C55A1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84" name="Google Shape;284;p16"/>
          <p:cNvSpPr txBox="1"/>
          <p:nvPr/>
        </p:nvSpPr>
        <p:spPr>
          <a:xfrm>
            <a:off x="2449174" y="1530707"/>
            <a:ext cx="4871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5534982" y="1517430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8735090" y="1530707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1417864" y="6248393"/>
            <a:ext cx="93562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BB/dq- bedaquiline   Lfx- levofloxacin    </a:t>
            </a:r>
            <a:r>
              <a:rPr lang="en-US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Cfz-clofazimine </a:t>
            </a:r>
            <a:r>
              <a:rPr lang="en-US" sz="1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Z- pyrazinamide E-ethambutol  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Hh-high dose isoniazid     </a:t>
            </a: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Eto- ethionamide     </a:t>
            </a:r>
            <a:r>
              <a:rPr lang="en-US" sz="1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   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- pretomanid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593233" y="3505872"/>
            <a:ext cx="2474181" cy="89101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4-6 Bdq-Lfx-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Z-E-Hh-Eto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5 Lfx-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Z-E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5755418" y="3412430"/>
            <a:ext cx="2485067" cy="62934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Bdq-Lzd-Lfx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12-14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Lzd-Lfx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</a:t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5766303" y="4082214"/>
            <a:ext cx="2485068" cy="62934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Bdq-Lzd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Cfz-Cs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Dlm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12-14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Cfz-Cs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8992293" y="3412429"/>
            <a:ext cx="2474182" cy="62934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575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Bdq-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-Lzd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761669" y="4756708"/>
            <a:ext cx="2478816" cy="66625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Individualized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regimen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8"/>
          <p:cNvGraphicFramePr/>
          <p:nvPr/>
        </p:nvGraphicFramePr>
        <p:xfrm>
          <a:off x="288587" y="17409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2672325"/>
                <a:gridCol w="2980825"/>
                <a:gridCol w="2980825"/>
                <a:gridCol w="2980825"/>
              </a:tblGrid>
              <a:tr h="30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 Shorter all-oral 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 Longer regimens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BPaL  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428275">
                <a:tc>
                  <a:txBody>
                    <a:bodyPr/>
                    <a:lstStyle/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3</a:t>
                      </a:r>
                      <a:r>
                        <a:rPr lang="en-US" sz="2400"/>
                        <a:t>. </a:t>
                      </a:r>
                      <a:r>
                        <a:rPr b="1" lang="en-US" sz="2400"/>
                        <a:t>Implementation condition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31775" lvl="0" marL="2317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Program conditions</a:t>
                      </a:r>
                      <a:endParaRPr/>
                    </a:p>
                    <a:p>
                      <a:pPr indent="-231775" lvl="0" marL="2317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Operational research if modified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Program conditions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Operational research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4. Eligibility</a:t>
                      </a:r>
                      <a:r>
                        <a:rPr lang="en-US" sz="2400"/>
                        <a:t>  </a:t>
                      </a:r>
                      <a:endParaRPr/>
                    </a:p>
                    <a:p>
                      <a:pPr indent="-342900" lvl="1" marL="8001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Fq effectiveness</a:t>
                      </a:r>
                      <a:endParaRPr/>
                    </a:p>
                    <a:p>
                      <a:pPr indent="-342900" lvl="1" marL="8001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Other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31775" lvl="0" marL="231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Fq is still effective </a:t>
                      </a:r>
                      <a:endParaRPr/>
                    </a:p>
                    <a:p>
                      <a:pPr indent="-231775" lvl="0" marL="2317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Has not used second-line drugs </a:t>
                      </a: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more</a:t>
                      </a: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 than </a:t>
                      </a:r>
                      <a:r>
                        <a:rPr lang="en-US" sz="2400"/>
                        <a:t>1 month (unless proven effective)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FQ is either effective or ineffective 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Fq is ineffective, or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Treatment-intolerant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Treatment non-responsive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9" name="Google Shape;299;p18"/>
          <p:cNvSpPr txBox="1"/>
          <p:nvPr/>
        </p:nvSpPr>
        <p:spPr>
          <a:xfrm>
            <a:off x="2389993" y="1740981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5795252" y="1740981"/>
            <a:ext cx="601494" cy="58477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9279376" y="1740981"/>
            <a:ext cx="601494" cy="58477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958487" y="507863"/>
            <a:ext cx="10515600" cy="93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haroni"/>
              <a:buNone/>
            </a:pPr>
            <a:r>
              <a:rPr b="1" lang="en-US" sz="4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Comparison of the three MDR-TB regimens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19"/>
          <p:cNvGraphicFramePr/>
          <p:nvPr/>
        </p:nvGraphicFramePr>
        <p:xfrm>
          <a:off x="518309" y="1435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2079250"/>
                <a:gridCol w="2902900"/>
                <a:gridCol w="3212350"/>
                <a:gridCol w="3201450"/>
              </a:tblGrid>
              <a:tr h="60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Shorter all-    oral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Longer regimens  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BPaL 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20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5. Age group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6 years old and above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6 years old and above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14 years old and above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8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6. Special conditions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3619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/>
                        <a:t>Pregnancy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Not 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Allowed selected agents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Not allowed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05925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/>
                        <a:t>Extensive TB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Not 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Allowed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163825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/>
                        <a:t>Severe EPTB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Not 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Allowed selected agents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Not allowed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205925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/>
                        <a:t>HIV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Allowed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Allowed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8" name="Google Shape;308;p19"/>
          <p:cNvSpPr txBox="1"/>
          <p:nvPr/>
        </p:nvSpPr>
        <p:spPr>
          <a:xfrm>
            <a:off x="2542981" y="1446213"/>
            <a:ext cx="601494" cy="67185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5915539" y="1446213"/>
            <a:ext cx="601494" cy="754694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9047525" y="1446213"/>
            <a:ext cx="601494" cy="754694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958487" y="507863"/>
            <a:ext cx="10515600" cy="93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haroni"/>
              <a:buNone/>
            </a:pPr>
            <a:r>
              <a:rPr b="1" lang="en-US" sz="4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Comparison of the three MDR-TB regimens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20"/>
          <p:cNvGraphicFramePr/>
          <p:nvPr/>
        </p:nvGraphicFramePr>
        <p:xfrm>
          <a:off x="593294" y="14118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1929275"/>
                <a:gridCol w="2902900"/>
                <a:gridCol w="3452625"/>
                <a:gridCol w="2961175"/>
              </a:tblGrid>
              <a:tr h="60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Shorter all-    oral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 Longer regimens  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    BPaL regimen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4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7. No. of medicines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7 during 1</a:t>
                      </a:r>
                      <a:r>
                        <a:rPr baseline="30000" lang="en-US" sz="2000"/>
                        <a:t>st</a:t>
                      </a:r>
                      <a:r>
                        <a:rPr lang="en-US" sz="2000"/>
                        <a:t> 4-6 months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4 thereafter 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4 during 1</a:t>
                      </a:r>
                      <a:r>
                        <a:rPr baseline="30000" lang="en-US" sz="2000"/>
                        <a:t>st</a:t>
                      </a:r>
                      <a:r>
                        <a:rPr lang="en-US" sz="2000"/>
                        <a:t> 6 months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3  thereafter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3 all throughout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8. No. of tablets/day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For </a:t>
                      </a:r>
                      <a:r>
                        <a:rPr b="1" lang="en-US" sz="2000"/>
                        <a:t>50 kg </a:t>
                      </a:r>
                      <a:r>
                        <a:rPr lang="en-US" sz="2000"/>
                        <a:t>PWTB*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14-18 tabs 1</a:t>
                      </a:r>
                      <a:r>
                        <a:rPr baseline="30000" lang="en-US" sz="2000"/>
                        <a:t>st</a:t>
                      </a:r>
                      <a:r>
                        <a:rPr lang="en-US" sz="2000"/>
                        <a:t> 6 mos</a:t>
                      </a:r>
                      <a:endParaRPr sz="2000"/>
                    </a:p>
                    <a:p>
                      <a:pPr indent="-274320" lvl="0" marL="27432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9 tabs thereafter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For </a:t>
                      </a:r>
                      <a:r>
                        <a:rPr b="1" lang="en-US" sz="2000"/>
                        <a:t>50 kg </a:t>
                      </a:r>
                      <a:r>
                        <a:rPr lang="en-US" sz="2000"/>
                        <a:t>PWTB*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6-8 tabs 1</a:t>
                      </a:r>
                      <a:r>
                        <a:rPr baseline="30000" lang="en-US" sz="2000"/>
                        <a:t>st</a:t>
                      </a:r>
                      <a:r>
                        <a:rPr lang="en-US" sz="2000"/>
                        <a:t> 6 mos</a:t>
                      </a:r>
                      <a:endParaRPr sz="20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4 tabs thereafter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Regardless of weight*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7 tabs for 2 weeks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3-5 tables for 24 weeks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0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9. Total no. of pills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2,928 (9 months)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2,216 (18 months)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746 tabs (6 months)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7" name="Google Shape;317;p20"/>
          <p:cNvSpPr txBox="1"/>
          <p:nvPr/>
        </p:nvSpPr>
        <p:spPr>
          <a:xfrm>
            <a:off x="2591580" y="1437926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5496909" y="1437926"/>
            <a:ext cx="601494" cy="58477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8958103" y="1437926"/>
            <a:ext cx="601494" cy="58477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838200" y="376227"/>
            <a:ext cx="10515600" cy="103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4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958487" y="507863"/>
            <a:ext cx="10515600" cy="93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haroni"/>
              <a:buNone/>
            </a:pPr>
            <a:r>
              <a:rPr b="1" lang="en-US" sz="4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Comparison of the three MDR-TB regimens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285102" y="2867625"/>
            <a:ext cx="10515600" cy="313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rgbClr val="F7CAAC"/>
                </a:solidFill>
                <a:latin typeface="Aharoni"/>
                <a:ea typeface="Aharoni"/>
                <a:cs typeface="Aharoni"/>
                <a:sym typeface="Aharoni"/>
              </a:rPr>
              <a:t>Shorter all-oral Bedaquiline-containing regimen</a:t>
            </a:r>
            <a:endParaRPr/>
          </a:p>
          <a:p>
            <a:pPr indent="-74295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rgbClr val="F7CAAC"/>
                </a:solidFill>
                <a:latin typeface="Aharoni"/>
                <a:ea typeface="Aharoni"/>
                <a:cs typeface="Aharoni"/>
                <a:sym typeface="Aharoni"/>
              </a:rPr>
              <a:t>Longer MDR-TB regimens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3200"/>
              <a:buNone/>
            </a:pPr>
            <a:r>
              <a:rPr b="1" lang="en-US" sz="3200">
                <a:solidFill>
                  <a:srgbClr val="F7CAAC"/>
                </a:solidFill>
                <a:latin typeface="Aharoni"/>
                <a:ea typeface="Aharoni"/>
                <a:cs typeface="Aharoni"/>
                <a:sym typeface="Aharoni"/>
              </a:rPr>
              <a:t>3.    </a:t>
            </a:r>
            <a:r>
              <a:rPr b="1" lang="en-US" sz="32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BPaL regimen 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285102" y="3123721"/>
            <a:ext cx="601494" cy="461665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rgbClr val="F7CA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248032" y="3976641"/>
            <a:ext cx="601494" cy="46166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248032" y="4793560"/>
            <a:ext cx="601494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822635" y="1325864"/>
            <a:ext cx="9978067" cy="1686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i="0" lang="en-US" sz="4400" u="none" cap="none" strike="noStrike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Regimens for MDR/RR-TB 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870268" y="1723983"/>
            <a:ext cx="794657" cy="707886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1"/>
          <p:cNvPicPr preferRelativeResize="0"/>
          <p:nvPr/>
        </p:nvPicPr>
        <p:blipFill rotWithShape="1">
          <a:blip r:embed="rId3">
            <a:alphaModFix/>
          </a:blip>
          <a:srcRect b="16925" l="53201" r="28750" t="60190"/>
          <a:stretch/>
        </p:blipFill>
        <p:spPr>
          <a:xfrm>
            <a:off x="1894625" y="838315"/>
            <a:ext cx="8025659" cy="442275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1"/>
          <p:cNvSpPr txBox="1"/>
          <p:nvPr/>
        </p:nvSpPr>
        <p:spPr>
          <a:xfrm>
            <a:off x="2471056" y="5371826"/>
            <a:ext cx="3015343" cy="70788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No. of pills daily for the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BPaL regimen 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6364987" y="5371826"/>
            <a:ext cx="3181785" cy="10156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No. of pills daily for the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longer (individualized) regimen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310407" y="1251253"/>
            <a:ext cx="4029361" cy="1334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 Cost of MDR/RR-TB Treatment</a:t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3672840" y="6578597"/>
            <a:ext cx="4846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b="0" lang="en-US" sz="13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Department of Health – National TB Control Program</a:t>
            </a:r>
            <a:endParaRPr/>
          </a:p>
        </p:txBody>
      </p:sp>
      <p:grpSp>
        <p:nvGrpSpPr>
          <p:cNvPr id="337" name="Google Shape;337;p22"/>
          <p:cNvGrpSpPr/>
          <p:nvPr/>
        </p:nvGrpSpPr>
        <p:grpSpPr>
          <a:xfrm>
            <a:off x="5154593" y="4767634"/>
            <a:ext cx="7037407" cy="1986224"/>
            <a:chOff x="5154593" y="4553112"/>
            <a:chExt cx="7037407" cy="1986224"/>
          </a:xfrm>
        </p:grpSpPr>
        <p:pic>
          <p:nvPicPr>
            <p:cNvPr descr="W-4 withholding — Resources — Assured Healthcare Staffing" id="338" name="Google Shape;33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54593" y="4553112"/>
              <a:ext cx="1986224" cy="1986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2"/>
            <p:cNvSpPr txBox="1"/>
            <p:nvPr/>
          </p:nvSpPr>
          <p:spPr>
            <a:xfrm>
              <a:off x="6752161" y="5271225"/>
              <a:ext cx="5439839" cy="78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All expenses</a:t>
              </a:r>
              <a:r>
                <a:rPr b="1" i="0" lang="en-US" sz="2400" u="none" cap="none" strike="noStrike">
                  <a:solidFill>
                    <a:srgbClr val="00CC00"/>
                  </a:solidFill>
                  <a:latin typeface="Calibri"/>
                  <a:ea typeface="Calibri"/>
                  <a:cs typeface="Calibri"/>
                  <a:sym typeface="Calibri"/>
                </a:rPr>
                <a:t> under the TB program are </a:t>
              </a:r>
              <a:r>
                <a:rPr b="1" i="0" lang="en-US" sz="2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free of charge!</a:t>
              </a:r>
              <a:endParaRPr/>
            </a:p>
          </p:txBody>
        </p:sp>
      </p:grpSp>
      <p:sp>
        <p:nvSpPr>
          <p:cNvPr id="340" name="Google Shape;340;p22"/>
          <p:cNvSpPr/>
          <p:nvPr/>
        </p:nvSpPr>
        <p:spPr>
          <a:xfrm>
            <a:off x="5265683" y="802595"/>
            <a:ext cx="3026979" cy="731916"/>
          </a:xfrm>
          <a:prstGeom prst="roundRect">
            <a:avLst>
              <a:gd fmla="val 16667" name="adj"/>
            </a:avLst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 Regimen</a:t>
            </a:r>
            <a:endParaRPr/>
          </a:p>
        </p:txBody>
      </p:sp>
      <p:sp>
        <p:nvSpPr>
          <p:cNvPr id="341" name="Google Shape;341;p22"/>
          <p:cNvSpPr/>
          <p:nvPr/>
        </p:nvSpPr>
        <p:spPr>
          <a:xfrm>
            <a:off x="8388413" y="802597"/>
            <a:ext cx="3026979" cy="73191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 (in PhP)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5265682" y="1768418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SSOR</a:t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>
            <a:off x="5265683" y="3087037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SLOR FQ-R</a:t>
            </a:r>
            <a:endParaRPr/>
          </a:p>
        </p:txBody>
      </p:sp>
      <p:sp>
        <p:nvSpPr>
          <p:cNvPr id="344" name="Google Shape;344;p22"/>
          <p:cNvSpPr/>
          <p:nvPr/>
        </p:nvSpPr>
        <p:spPr>
          <a:xfrm>
            <a:off x="5265682" y="2401462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SLOR FQ-S</a:t>
            </a:r>
            <a:endParaRPr/>
          </a:p>
        </p:txBody>
      </p:sp>
      <p:sp>
        <p:nvSpPr>
          <p:cNvPr id="345" name="Google Shape;345;p22"/>
          <p:cNvSpPr/>
          <p:nvPr/>
        </p:nvSpPr>
        <p:spPr>
          <a:xfrm>
            <a:off x="5265683" y="3738534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ITR</a:t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8388411" y="1764135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38,746.16</a:t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8388411" y="2431162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68,748.08</a:t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8388412" y="3097548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181,604.95</a:t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8388411" y="3738534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598,406.04</a:t>
            </a:r>
            <a:endParaRPr/>
          </a:p>
        </p:txBody>
      </p:sp>
      <p:pic>
        <p:nvPicPr>
          <p:cNvPr id="350" name="Google Shape;350;p22"/>
          <p:cNvPicPr preferRelativeResize="0"/>
          <p:nvPr/>
        </p:nvPicPr>
        <p:blipFill rotWithShape="1">
          <a:blip r:embed="rId4">
            <a:alphaModFix/>
          </a:blip>
          <a:srcRect b="27498" l="31688" r="31562" t="28835"/>
          <a:stretch/>
        </p:blipFill>
        <p:spPr>
          <a:xfrm>
            <a:off x="10732381" y="621507"/>
            <a:ext cx="1366020" cy="913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cked Emoji Emoticon - Free image on Pixabay" id="351" name="Google Shape;35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9681" y="3600410"/>
            <a:ext cx="1670815" cy="1670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5265682" y="4371578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BPaL </a:t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8388410" y="4360691"/>
            <a:ext cx="3026979" cy="571317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43,350*</a:t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 flipH="1">
            <a:off x="9308293" y="4932008"/>
            <a:ext cx="22033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*Global Drug Facility</a:t>
            </a:r>
            <a:endParaRPr/>
          </a:p>
        </p:txBody>
      </p:sp>
      <p:pic>
        <p:nvPicPr>
          <p:cNvPr descr="Flag of the Philippines | Britannica" id="355" name="Google Shape;3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7113" y="456157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ctrTitle"/>
          </p:nvPr>
        </p:nvSpPr>
        <p:spPr>
          <a:xfrm>
            <a:off x="6847115" y="1360714"/>
            <a:ext cx="49492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Thank you very much!</a:t>
            </a:r>
            <a:endParaRPr/>
          </a:p>
        </p:txBody>
      </p:sp>
      <p:pic>
        <p:nvPicPr>
          <p:cNvPr id="361" name="Google Shape;361;p23"/>
          <p:cNvPicPr preferRelativeResize="0"/>
          <p:nvPr/>
        </p:nvPicPr>
        <p:blipFill rotWithShape="1">
          <a:blip r:embed="rId3">
            <a:alphaModFix/>
          </a:blip>
          <a:srcRect b="16925" l="53201" r="28750" t="60190"/>
          <a:stretch/>
        </p:blipFill>
        <p:spPr>
          <a:xfrm>
            <a:off x="608009" y="1132231"/>
            <a:ext cx="5856820" cy="322755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 txBox="1"/>
          <p:nvPr/>
        </p:nvSpPr>
        <p:spPr>
          <a:xfrm>
            <a:off x="733584" y="4712456"/>
            <a:ext cx="1019567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development of these training materials intended for TB advocates is through the support of TB Alliance, a not-for-profit organization dedicated to the discovery, development and delivery of better, faster-acting and affordable tuberculosis drugs available to those in need.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ctrTitle"/>
          </p:nvPr>
        </p:nvSpPr>
        <p:spPr>
          <a:xfrm>
            <a:off x="2117271" y="762000"/>
            <a:ext cx="5742216" cy="3131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174625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lang="en-US" sz="44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BPaL regimen under operational research</a:t>
            </a:r>
            <a:br>
              <a:rPr b="1" lang="en-US" sz="5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5400"/>
          </a:p>
        </p:txBody>
      </p:sp>
      <p:sp>
        <p:nvSpPr>
          <p:cNvPr id="121" name="Google Shape;121;p3"/>
          <p:cNvSpPr txBox="1"/>
          <p:nvPr/>
        </p:nvSpPr>
        <p:spPr>
          <a:xfrm>
            <a:off x="1322614" y="1830873"/>
            <a:ext cx="794657" cy="70788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3</a:t>
            </a:r>
            <a:endParaRPr b="1" i="0" sz="2800" u="none" cap="none" strike="noStrik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202872" y="5834743"/>
            <a:ext cx="101237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 for Bdq- Bedaquiline     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</a:t>
            </a:r>
            <a:r>
              <a:rPr b="0" i="0" lang="en-US" sz="2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 for Lzd – Linezolid 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5985" l="27271" r="42745" t="17596"/>
          <a:stretch/>
        </p:blipFill>
        <p:spPr>
          <a:xfrm>
            <a:off x="8081791" y="762000"/>
            <a:ext cx="2063745" cy="295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3461" l="63502" r="21479" t="46998"/>
          <a:stretch/>
        </p:blipFill>
        <p:spPr>
          <a:xfrm>
            <a:off x="9708433" y="1576683"/>
            <a:ext cx="2063745" cy="29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2054942" y="1818993"/>
            <a:ext cx="9363753" cy="3733979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666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form of study using research techniques to gather evidence that supports the effective, sustained and firm adoption of interventions by decision-makers within a health system to improve health or patient outcomes. </a:t>
            </a:r>
            <a:endParaRPr/>
          </a:p>
          <a:p>
            <a:pPr indent="0" lvl="0" marL="1666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addresses the knowledge gap between what works well in a controlled environment (efficacy) and what works in the real world (effectiveness) and current practices to provide the greatest benefits in disease control. </a:t>
            </a:r>
            <a:endParaRPr/>
          </a:p>
        </p:txBody>
      </p:sp>
      <p:pic>
        <p:nvPicPr>
          <p:cNvPr descr="Icon&#10;&#10;Description automatically generated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373" y="813661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2168536" y="996937"/>
            <a:ext cx="94850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research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5"/>
          <p:cNvGraphicFramePr/>
          <p:nvPr/>
        </p:nvGraphicFramePr>
        <p:xfrm>
          <a:off x="907929" y="25383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968875"/>
                <a:gridCol w="6735750"/>
              </a:tblGrid>
              <a:tr h="63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/>
                        <a:t>Duration</a:t>
                      </a:r>
                      <a:r>
                        <a:rPr lang="en-US" sz="3200" u="none" cap="none" strike="noStrike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43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1" lang="en-US" sz="3200"/>
                        <a:t>Composition*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*Standardized or fixed regimen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8" name="Google Shape;138;p5"/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9527059" y="2755557"/>
            <a:ext cx="815546" cy="356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5111872" y="2572486"/>
            <a:ext cx="62375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months extendable to 9 months, if still culture positive on month 4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277294" y="3847056"/>
            <a:ext cx="3255469" cy="86998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2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 –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- Lzd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76250" y="150268"/>
            <a:ext cx="11239500" cy="1325563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  BPaL regimen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" id="145" name="Google Shape;145;p5"/>
          <p:cNvPicPr preferRelativeResize="0"/>
          <p:nvPr/>
        </p:nvPicPr>
        <p:blipFill rotWithShape="1">
          <a:blip r:embed="rId3">
            <a:alphaModFix/>
          </a:blip>
          <a:srcRect b="-7005" l="-13126" r="-12964" t="-7458"/>
          <a:stretch/>
        </p:blipFill>
        <p:spPr>
          <a:xfrm>
            <a:off x="10081387" y="345646"/>
            <a:ext cx="1357684" cy="10104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6" name="Google Shape;146;p5"/>
          <p:cNvSpPr txBox="1"/>
          <p:nvPr/>
        </p:nvSpPr>
        <p:spPr>
          <a:xfrm>
            <a:off x="1315357" y="5838378"/>
            <a:ext cx="101237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 for Bdq- Bedaquiline     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 for Lzd – Linezolid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53" name="Google Shape;153;p6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101950"/>
                <a:gridCol w="7639725"/>
              </a:tblGrid>
              <a:tr h="360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Who qualify for the regimen?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/>
                        <a:t>Eligibility</a:t>
                      </a:r>
                      <a:r>
                        <a:rPr b="1" lang="en-US" sz="32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79400" lvl="0" marL="635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4" name="Google Shape;154;p6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999247" y="3661455"/>
            <a:ext cx="2794344" cy="102488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Bdq-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-Lzd</a:t>
            </a:r>
            <a:endParaRPr b="1"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793591" y="1825625"/>
            <a:ext cx="7291683" cy="346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with MDR/RRTB with: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ineffectiveness  (pre-XDR)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still effective but</a:t>
            </a:r>
            <a:r>
              <a:rPr b="0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b="0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tolerate</a:t>
            </a:r>
            <a:r>
              <a:rPr b="0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MDR treatment because of side effects,      or </a:t>
            </a:r>
            <a:endParaRPr/>
          </a:p>
          <a:p>
            <a:pPr indent="0" lvl="2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Fq* still effective but with  </a:t>
            </a: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no response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current MDR treatment, meaning, the sputum is persistently positive for TB bacteria or the symptoms are not getting better  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no previous use or exposure to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Bdq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more than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weeks**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186003" y="5677245"/>
            <a:ext cx="5915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*Fq (Fluoroquinolone): either Levofloxacin, Moxifloxacin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455514" y="6072406"/>
            <a:ext cx="112809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BPaL regimen is based on WHO recommendation, which is, in turn, based on evidence from Nix-TB study. However, some countries are now considering 4 weeks instead of 2 weeks to be more practical.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455514" y="201957"/>
            <a:ext cx="11239500" cy="1325563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  BPaL regimen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13628" y="506590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" id="161" name="Google Shape;161;p6"/>
          <p:cNvPicPr preferRelativeResize="0"/>
          <p:nvPr/>
        </p:nvPicPr>
        <p:blipFill rotWithShape="1">
          <a:blip r:embed="rId3">
            <a:alphaModFix/>
          </a:blip>
          <a:srcRect b="-7005" l="-13126" r="-12964" t="-7458"/>
          <a:stretch/>
        </p:blipFill>
        <p:spPr>
          <a:xfrm>
            <a:off x="10196515" y="293000"/>
            <a:ext cx="1357684" cy="10104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68" name="Google Shape;168;p7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091250"/>
                <a:gridCol w="7613375"/>
              </a:tblGrid>
              <a:tr h="353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Who qualify for the regimen?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79400" lvl="0" marL="635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9" name="Google Shape;169;p7"/>
          <p:cNvSpPr txBox="1"/>
          <p:nvPr/>
        </p:nvSpPr>
        <p:spPr>
          <a:xfrm>
            <a:off x="698500" y="632521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999247" y="3380224"/>
            <a:ext cx="2794344" cy="102488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Bdq-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-Lzd</a:t>
            </a:r>
            <a:endParaRPr b="1"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3954638" y="2041100"/>
            <a:ext cx="7291683" cy="316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years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and above</a:t>
            </a:r>
            <a:endParaRPr/>
          </a:p>
          <a:p>
            <a:pPr indent="-4572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kg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above</a:t>
            </a:r>
            <a:endParaRPr/>
          </a:p>
          <a:p>
            <a:pPr indent="-4572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Willing to provide informed consent to be enrolled under Operational Research (OR)and to adhere to the follow-up schedule 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2233105" y="6353151"/>
            <a:ext cx="7641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  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 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      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476250" y="247159"/>
            <a:ext cx="11239500" cy="1325563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  BPaL regimen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" id="176" name="Google Shape;176;p7"/>
          <p:cNvPicPr preferRelativeResize="0"/>
          <p:nvPr/>
        </p:nvPicPr>
        <p:blipFill rotWithShape="1">
          <a:blip r:embed="rId3">
            <a:alphaModFix/>
          </a:blip>
          <a:srcRect b="-7005" l="-13126" r="-12964" t="-7458"/>
          <a:stretch/>
        </p:blipFill>
        <p:spPr>
          <a:xfrm>
            <a:off x="10081387" y="345646"/>
            <a:ext cx="1357684" cy="10104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476250" y="150268"/>
            <a:ext cx="11239500" cy="1325563"/>
          </a:xfrm>
          <a:prstGeom prst="rect">
            <a:avLst/>
          </a:prstGeom>
          <a:solidFill>
            <a:srgbClr val="C55A1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    BPaL regimen</a:t>
            </a:r>
            <a:endParaRPr/>
          </a:p>
        </p:txBody>
      </p:sp>
      <p:sp>
        <p:nvSpPr>
          <p:cNvPr id="183" name="Google Shape;183;p8"/>
          <p:cNvSpPr txBox="1"/>
          <p:nvPr>
            <p:ph type="title"/>
          </p:nvPr>
        </p:nvSpPr>
        <p:spPr>
          <a:xfrm>
            <a:off x="476250" y="244929"/>
            <a:ext cx="108775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1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{67345FD7-7D3A-4150-8E0C-3E72E7A63C43}</a:tableStyleId>
              </a:tblPr>
              <a:tblGrid>
                <a:gridCol w="3091250"/>
                <a:gridCol w="7613375"/>
              </a:tblGrid>
              <a:tr h="339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Who do not qualify for the regimen?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t/>
                      </a:r>
                      <a:endParaRPr i="1" sz="3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5" name="Google Shape;185;p8"/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" id="186" name="Google Shape;186;p8"/>
          <p:cNvPicPr preferRelativeResize="0"/>
          <p:nvPr/>
        </p:nvPicPr>
        <p:blipFill rotWithShape="1">
          <a:blip r:embed="rId3">
            <a:alphaModFix/>
          </a:blip>
          <a:srcRect b="-7005" l="-13126" r="-12964" t="-7458"/>
          <a:stretch/>
        </p:blipFill>
        <p:spPr>
          <a:xfrm>
            <a:off x="10081387" y="345646"/>
            <a:ext cx="1357684" cy="10104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7" name="Google Shape;187;p8"/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4296898" y="1920286"/>
            <a:ext cx="7056902" cy="316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Pregnant; unwilling to use contraceptive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Breastfeeding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extrapulmonary TB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that the component drugs (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Bdq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-Pa-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are ineffective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allergy to any of the component drugs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Bdq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-Pa-</a:t>
            </a:r>
            <a:r>
              <a:rPr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999247" y="3661455"/>
            <a:ext cx="2794344" cy="102488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Bdq-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-Lzd</a:t>
            </a:r>
            <a:endParaRPr b="1"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2233105" y="6353151"/>
            <a:ext cx="7641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  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 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   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521655" y="648423"/>
            <a:ext cx="11077255" cy="599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800"/>
              <a:buFont typeface="Aharoni"/>
              <a:buNone/>
            </a:pPr>
            <a:r>
              <a:rPr b="1" lang="en-US" sz="4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BPaL regimen:</a:t>
            </a:r>
            <a:r>
              <a:rPr b="1" lang="en-US" sz="48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 dosage</a:t>
            </a:r>
            <a:endParaRPr b="1" sz="4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" name="Google Shape;197;p9"/>
          <p:cNvGraphicFramePr/>
          <p:nvPr/>
        </p:nvGraphicFramePr>
        <p:xfrm>
          <a:off x="1418631" y="26929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{21FF2453-3BC6-4167-AF54-ED728867C634}</a:tableStyleId>
              </a:tblPr>
              <a:tblGrid>
                <a:gridCol w="2717625"/>
                <a:gridCol w="2253900"/>
                <a:gridCol w="4798975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Medicine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Preparation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Dose*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Bedaquiline (Bdq)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100 mg /tab 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400 mg daily for 2 weeks, then 200 mg thrice weekly for 24 weeks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Pretomanid (Pa)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 mg /tab 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 mg daily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Linezolid (Lzd)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600 mg/tab 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1200 mg daily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8" name="Google Shape;198;p9"/>
          <p:cNvSpPr txBox="1"/>
          <p:nvPr/>
        </p:nvSpPr>
        <p:spPr>
          <a:xfrm>
            <a:off x="3275566" y="6254328"/>
            <a:ext cx="66460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B/Bdq- Bedaquiline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Pa- Pretomanid          </a:t>
            </a:r>
            <a:r>
              <a:rPr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L/Lzd – Linezolid 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7375390" y="5644880"/>
            <a:ext cx="34824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*Regardless of the weight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4924970" y="1483569"/>
            <a:ext cx="3255469" cy="86998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2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 Bdq –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- Lzd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2F12B7-A56E-4D31-987A-528CEF60D24C}"/>
</file>

<file path=customXml/itemProps2.xml><?xml version="1.0" encoding="utf-8"?>
<ds:datastoreItem xmlns:ds="http://schemas.openxmlformats.org/officeDocument/2006/customXml" ds:itemID="{160F2B22-1CF2-4E43-A956-40852FF20BD3}"/>
</file>

<file path=customXml/itemProps3.xml><?xml version="1.0" encoding="utf-8"?>
<ds:datastoreItem xmlns:ds="http://schemas.openxmlformats.org/officeDocument/2006/customXml" ds:itemID="{30BD1076-EBB2-468C-9E6B-9FAED8435F4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Mamel Quelapio</dc:creator>
  <dcterms:created xsi:type="dcterms:W3CDTF">2021-06-17T16:57:52Z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