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429" r:id="rId3"/>
    <p:sldId id="2447" r:id="rId4"/>
    <p:sldId id="2459" r:id="rId5"/>
    <p:sldId id="2435" r:id="rId6"/>
    <p:sldId id="289" r:id="rId7"/>
    <p:sldId id="2460" r:id="rId8"/>
    <p:sldId id="2458" r:id="rId9"/>
    <p:sldId id="2457" r:id="rId10"/>
    <p:sldId id="2463" r:id="rId11"/>
    <p:sldId id="2453" r:id="rId12"/>
    <p:sldId id="2445" r:id="rId13"/>
    <p:sldId id="2448" r:id="rId14"/>
    <p:sldId id="419" r:id="rId15"/>
    <p:sldId id="2476" r:id="rId16"/>
    <p:sldId id="2451" r:id="rId17"/>
    <p:sldId id="2474" r:id="rId18"/>
    <p:sldId id="2475" r:id="rId19"/>
    <p:sldId id="2480" r:id="rId20"/>
    <p:sldId id="2477" r:id="rId21"/>
    <p:sldId id="2461" r:id="rId22"/>
    <p:sldId id="2446" r:id="rId23"/>
    <p:sldId id="2462" r:id="rId24"/>
    <p:sldId id="2438" r:id="rId25"/>
    <p:sldId id="2464" r:id="rId26"/>
    <p:sldId id="2465" r:id="rId27"/>
    <p:sldId id="2466" r:id="rId28"/>
    <p:sldId id="2467" r:id="rId29"/>
    <p:sldId id="264" r:id="rId30"/>
    <p:sldId id="420" r:id="rId31"/>
    <p:sldId id="2478" r:id="rId32"/>
    <p:sldId id="2469" r:id="rId33"/>
    <p:sldId id="288" r:id="rId34"/>
    <p:sldId id="2470" r:id="rId35"/>
    <p:sldId id="2471" r:id="rId36"/>
    <p:sldId id="2472" r:id="rId37"/>
    <p:sldId id="2473" r:id="rId38"/>
    <p:sldId id="261" r:id="rId39"/>
    <p:sldId id="421" r:id="rId40"/>
    <p:sldId id="2442" r:id="rId41"/>
    <p:sldId id="422" r:id="rId42"/>
    <p:sldId id="2443" r:id="rId43"/>
    <p:sldId id="428" r:id="rId44"/>
    <p:sldId id="424" r:id="rId45"/>
    <p:sldId id="431" r:id="rId46"/>
    <p:sldId id="432" r:id="rId47"/>
    <p:sldId id="2479" r:id="rId48"/>
    <p:sldId id="243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 userDrawn="1">
          <p15:clr>
            <a:srgbClr val="A4A3A4"/>
          </p15:clr>
        </p15:guide>
        <p15:guide id="2" pos="2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mel Quelapio" initials="MQ" lastIdx="6" clrIdx="0">
    <p:extLst>
      <p:ext uri="{19B8F6BF-5375-455C-9EA6-DF929625EA0E}">
        <p15:presenceInfo xmlns:p15="http://schemas.microsoft.com/office/powerpoint/2012/main" userId="S::mamel.quelapio@kncvtbc.org::333c5ec2-36c0-4cab-90b7-e2b4e22cc9d8" providerId="AD"/>
      </p:ext>
    </p:extLst>
  </p:cmAuthor>
  <p:cmAuthor id="2" name="Naoko Doi" initials="ND" lastIdx="10" clrIdx="1">
    <p:extLst>
      <p:ext uri="{19B8F6BF-5375-455C-9EA6-DF929625EA0E}">
        <p15:presenceInfo xmlns:p15="http://schemas.microsoft.com/office/powerpoint/2012/main" userId="S::Naoko.Doi@tballiance.org::d12264cb-c9ac-46df-8b0f-be2b9dc39878" providerId="AD"/>
      </p:ext>
    </p:extLst>
  </p:cmAuthor>
  <p:cmAuthor id="3" name="Salah Foraida" initials="SF" lastIdx="4" clrIdx="2">
    <p:extLst>
      <p:ext uri="{19B8F6BF-5375-455C-9EA6-DF929625EA0E}">
        <p15:presenceInfo xmlns:p15="http://schemas.microsoft.com/office/powerpoint/2012/main" userId="S::Salah.Foraida@tballiance.org::0e51f7fa-5624-467b-9a20-a50a083095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 autoAdjust="0"/>
    <p:restoredTop sz="83131" autoAdjust="0"/>
  </p:normalViewPr>
  <p:slideViewPr>
    <p:cSldViewPr snapToGrid="0" showGuides="1">
      <p:cViewPr varScale="1">
        <p:scale>
          <a:sx n="52" d="100"/>
          <a:sy n="52" d="100"/>
        </p:scale>
        <p:origin x="1452" y="36"/>
      </p:cViewPr>
      <p:guideLst>
        <p:guide orient="horz" pos="3264"/>
        <p:guide pos="2424"/>
      </p:guideLst>
    </p:cSldViewPr>
  </p:slideViewPr>
  <p:outlineViewPr>
    <p:cViewPr>
      <p:scale>
        <a:sx n="33" d="100"/>
        <a:sy n="33" d="100"/>
      </p:scale>
      <p:origin x="0" y="-10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32"/>
    </p:cViewPr>
  </p:sorterViewPr>
  <p:notesViewPr>
    <p:cSldViewPr snapToGrid="0" showGuides="1">
      <p:cViewPr>
        <p:scale>
          <a:sx n="63" d="100"/>
          <a:sy n="63" d="100"/>
        </p:scale>
        <p:origin x="2368" y="-3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D2CFF-539D-4FC0-BF6D-E68EC408DF5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C94CF-A99B-43DD-AB14-6B956EBC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6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60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21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8ACC0-0C0D-43FE-9B9D-0812D45CA6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8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36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6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8ACC0-0C0D-43FE-9B9D-0812D45CA6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94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69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70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9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7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52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regimen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88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21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regimen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78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regimen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66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58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2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Acronums</a:t>
            </a:r>
            <a:r>
              <a:rPr lang="en-US" dirty="0"/>
              <a:t> in every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98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Not to be given to a patient with any of the following: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SG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Disseminated/extensive TB or severe/intractable </a:t>
            </a:r>
            <a:r>
              <a:rPr lang="en-SG" sz="16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extrapulmonary</a:t>
            </a:r>
            <a:r>
              <a:rPr lang="en-SG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 (EP) TB (e.g. TB Meningitis, Bone/Joint TB)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SG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Confirmed resistance to fluoroquinolone (Moxifloxacin/Levofloxacin)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SG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Exposure to Moxifloxacin/Levofloxacin, Bedaquiline, Clofazimine, Prothionamide for &gt;1 month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SG" sz="1600" dirty="0">
                <a:ea typeface="MS Mincho" panose="02020609040205080304" pitchFamily="49" charset="-128"/>
                <a:cs typeface="Times New Roman" panose="02020603050405020304" pitchFamily="18" charset="0"/>
              </a:rPr>
              <a:t>Risk of toxicity or intolerance to any drugs in SSOR as manifested by:</a:t>
            </a:r>
          </a:p>
          <a:p>
            <a:pPr marL="800100" lvl="1" indent="-342900">
              <a:buFont typeface="Wingdings" pitchFamily="2" charset="2"/>
              <a:buChar char="Ø"/>
              <a:tabLst>
                <a:tab pos="342900" algn="l"/>
                <a:tab pos="342900" algn="l"/>
              </a:tabLst>
            </a:pPr>
            <a:r>
              <a:rPr lang="en-SG" sz="1600" b="0" dirty="0">
                <a:ea typeface="MS Mincho" panose="02020609040205080304" pitchFamily="49" charset="-128"/>
                <a:cs typeface="Times New Roman" panose="02020603050405020304" pitchFamily="18" charset="0"/>
              </a:rPr>
              <a:t>History of heart disease (heart failure, myocardial infarction, cardiac conduction abnormality, </a:t>
            </a:r>
            <a:r>
              <a:rPr lang="en-SG" sz="1600" b="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arrythmia</a:t>
            </a:r>
            <a:r>
              <a:rPr lang="en-SG" sz="1600" b="0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Wingdings" pitchFamily="2" charset="2"/>
              <a:buChar char="Ø"/>
              <a:tabLst>
                <a:tab pos="342900" algn="l"/>
                <a:tab pos="342900" algn="l"/>
              </a:tabLst>
            </a:pPr>
            <a:r>
              <a:rPr lang="en-SG" sz="1600" b="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QTcF</a:t>
            </a:r>
            <a:r>
              <a:rPr lang="en-SG" sz="1600" b="0" dirty="0">
                <a:ea typeface="MS Mincho" panose="02020609040205080304" pitchFamily="49" charset="-128"/>
                <a:cs typeface="Times New Roman" panose="02020603050405020304" pitchFamily="18" charset="0"/>
              </a:rPr>
              <a:t> &gt;500 </a:t>
            </a:r>
            <a:r>
              <a:rPr lang="en-SG" sz="1600" b="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ms</a:t>
            </a:r>
            <a:endParaRPr lang="en-SG" sz="1600" b="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Ø"/>
              <a:tabLst>
                <a:tab pos="342900" algn="l"/>
                <a:tab pos="342900" algn="l"/>
              </a:tabLst>
            </a:pPr>
            <a:r>
              <a:rPr lang="en-SG" sz="1600" b="0" dirty="0">
                <a:ea typeface="MS Mincho" panose="02020609040205080304" pitchFamily="49" charset="-128"/>
                <a:cs typeface="Times New Roman" panose="02020603050405020304" pitchFamily="18" charset="0"/>
              </a:rPr>
              <a:t>History of chronic active hepatitis (AST/ALT &gt;5 times elevated)</a:t>
            </a:r>
          </a:p>
          <a:p>
            <a:pPr marL="800100" lvl="1" indent="-342900">
              <a:buFont typeface="Wingdings" pitchFamily="2" charset="2"/>
              <a:buChar char="Ø"/>
              <a:tabLst>
                <a:tab pos="342900" algn="l"/>
                <a:tab pos="342900" algn="l"/>
              </a:tabLst>
            </a:pPr>
            <a:r>
              <a:rPr lang="en-SG" sz="1600" b="0" dirty="0">
                <a:ea typeface="MS Mincho" panose="02020609040205080304" pitchFamily="49" charset="-128"/>
                <a:cs typeface="Times New Roman" panose="02020603050405020304" pitchFamily="18" charset="0"/>
              </a:rPr>
              <a:t>History of chronic renal insufficiency (Creatinine Clearance &lt;20 mL/min)</a:t>
            </a:r>
          </a:p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8ACC0-0C0D-43FE-9B9D-0812D45CA6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97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93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3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29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76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regimen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61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regimen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6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regimen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95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regimen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26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15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sz="800" b="1" dirty="0"/>
              <a:t>Should not be given to a patient who has any one of the following:</a:t>
            </a:r>
            <a:endParaRPr lang="en-PH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800" dirty="0"/>
              <a:t>Confirmed resistance to fluoroquinolone (Moxifloxacin/Levofloxacin)</a:t>
            </a:r>
            <a:endParaRPr lang="en-PH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800" dirty="0"/>
              <a:t>Exposure to Moxifloxacin/Levofloxacin, Bedaquiline, Linezolid or Clofazimine for &gt;1month</a:t>
            </a:r>
            <a:endParaRPr lang="en-PH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800" dirty="0"/>
              <a:t>Risk of toxicity or intolerance to any drugs in SLOR FQ-S as manifested by:</a:t>
            </a:r>
            <a:endParaRPr lang="en-PH" sz="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800" dirty="0"/>
              <a:t>History of heart disease (heart failure, myocardial infarction, cardiac conduction abnormality, </a:t>
            </a:r>
            <a:r>
              <a:rPr lang="en-SG" sz="800" dirty="0" err="1"/>
              <a:t>arrythmia</a:t>
            </a:r>
            <a:r>
              <a:rPr lang="en-SG" sz="800" dirty="0"/>
              <a:t>)</a:t>
            </a:r>
            <a:endParaRPr lang="en-PH" sz="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800" dirty="0" err="1"/>
              <a:t>QTcF</a:t>
            </a:r>
            <a:r>
              <a:rPr lang="en-SG" sz="800" dirty="0"/>
              <a:t> &gt;500 </a:t>
            </a:r>
            <a:r>
              <a:rPr lang="en-SG" sz="800" dirty="0" err="1"/>
              <a:t>ms</a:t>
            </a:r>
            <a:endParaRPr lang="en-PH" sz="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800" dirty="0"/>
              <a:t>History of chronic active hepatitis (AST/ALT &gt;5 times elevated)</a:t>
            </a:r>
            <a:endParaRPr lang="en-PH" sz="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800" dirty="0"/>
              <a:t>History of chronic renal insufficiency (Creatinine Clearance &lt;20 mL/min)</a:t>
            </a:r>
            <a:endParaRPr lang="en-PH" sz="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800" dirty="0"/>
              <a:t>Severe anemia (</a:t>
            </a:r>
            <a:r>
              <a:rPr lang="en-SG" sz="800" dirty="0" err="1"/>
              <a:t>hgb</a:t>
            </a:r>
            <a:r>
              <a:rPr lang="en-SG" sz="800" dirty="0"/>
              <a:t> &lt;8g/dl)</a:t>
            </a:r>
            <a:endParaRPr lang="en-PH" sz="800" dirty="0"/>
          </a:p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8ACC0-0C0D-43FE-9B9D-0812D45CA6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17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sz="800" b="1" dirty="0"/>
              <a:t>Should not be given to a patient who has any one of the following:</a:t>
            </a:r>
            <a:endParaRPr lang="en-PH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800" dirty="0"/>
              <a:t>Confirmed resistance to fluoroquinolone (Moxifloxacin/Levofloxacin)</a:t>
            </a:r>
            <a:endParaRPr lang="en-PH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800" dirty="0"/>
              <a:t>Exposure to Moxifloxacin/Levofloxacin, Bedaquiline, Linezolid or Clofazimine for &gt;1month</a:t>
            </a:r>
            <a:endParaRPr lang="en-PH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800" dirty="0"/>
              <a:t>Risk of toxicity or intolerance to any drugs in SLOR FQ-S as manifested by:</a:t>
            </a:r>
            <a:endParaRPr lang="en-PH" sz="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800" dirty="0"/>
              <a:t>History of heart disease (heart failure, myocardial infarction, cardiac conduction abnormality, </a:t>
            </a:r>
            <a:r>
              <a:rPr lang="en-SG" sz="800" dirty="0" err="1"/>
              <a:t>arrythmia</a:t>
            </a:r>
            <a:r>
              <a:rPr lang="en-SG" sz="800" dirty="0"/>
              <a:t>)</a:t>
            </a:r>
            <a:endParaRPr lang="en-PH" sz="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800" dirty="0" err="1"/>
              <a:t>QTcF</a:t>
            </a:r>
            <a:r>
              <a:rPr lang="en-SG" sz="800" dirty="0"/>
              <a:t> &gt;500 </a:t>
            </a:r>
            <a:r>
              <a:rPr lang="en-SG" sz="800" dirty="0" err="1"/>
              <a:t>ms</a:t>
            </a:r>
            <a:endParaRPr lang="en-PH" sz="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800" dirty="0"/>
              <a:t>History of chronic active hepatitis (AST/ALT &gt;5 times elevated)</a:t>
            </a:r>
            <a:endParaRPr lang="en-PH" sz="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800" dirty="0"/>
              <a:t>History of chronic renal insufficiency (Creatinine Clearance &lt;20 mL/min)</a:t>
            </a:r>
            <a:endParaRPr lang="en-PH" sz="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800" dirty="0"/>
              <a:t>Severe anemia (Hgb &lt;8g/dl)</a:t>
            </a:r>
            <a:endParaRPr lang="en-PH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8ACC0-0C0D-43FE-9B9D-0812D45CA69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90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3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621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8ACC0-0C0D-43FE-9B9D-0812D45CA6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28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</a:t>
            </a:r>
            <a:r>
              <a:rPr lang="en-US" baseline="0" dirty="0"/>
              <a:t> credit:</a:t>
            </a:r>
          </a:p>
          <a:p>
            <a:r>
              <a:rPr lang="en-US" baseline="0" dirty="0"/>
              <a:t>https://smchd.org/2018/08/immunizations-protect-everyone/group-of-babies/</a:t>
            </a:r>
          </a:p>
          <a:p>
            <a:r>
              <a:rPr lang="en-US" baseline="0" dirty="0"/>
              <a:t>https://www.careforthefamily.org.uk/playtime/seeing-double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8ACC0-0C0D-43FE-9B9D-0812D45CA69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89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</a:t>
            </a:r>
            <a:r>
              <a:rPr lang="en-US" baseline="0" dirty="0"/>
              <a:t> credit:</a:t>
            </a:r>
          </a:p>
          <a:p>
            <a:r>
              <a:rPr lang="en-US" baseline="0" dirty="0"/>
              <a:t>https://www.babycenter.com/health/illness-and-infection/tuberculosis-in-babies_10909</a:t>
            </a:r>
          </a:p>
          <a:p>
            <a:r>
              <a:rPr lang="en-US" baseline="0" dirty="0"/>
              <a:t>https://dir.indiamart.com/impcat/tuberculosis-treatment.html</a:t>
            </a:r>
          </a:p>
          <a:p>
            <a:r>
              <a:rPr lang="en-US" dirty="0"/>
              <a:t>http://day-in-paradise.blogspot.com/2012/03/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8ACC0-0C0D-43FE-9B9D-0812D45CA69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83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0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8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5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of color codes. We will use </a:t>
            </a:r>
            <a:r>
              <a:rPr lang="en-US" dirty="0" err="1"/>
              <a:t>thes</a:t>
            </a:r>
            <a:r>
              <a:rPr lang="en-US" dirty="0"/>
              <a:t> moving forward in the training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7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of color codes. We will use </a:t>
            </a:r>
            <a:r>
              <a:rPr lang="en-US" dirty="0" err="1"/>
              <a:t>thes</a:t>
            </a:r>
            <a:r>
              <a:rPr lang="en-US" dirty="0"/>
              <a:t> moving forward in the training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94CF-A99B-43DD-AB14-6B956EBCC6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4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6B54-41FA-4117-837C-CF0EC862E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4E958-8E78-47F5-9F1A-0B7CF0834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B762-5855-4EF0-AFF4-DC7A97F1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E230A-04FB-497A-93E8-EAB4B4CE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78439-C960-4D19-9E69-734078DF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1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7C9D-CAED-4A7F-BA91-9EAD1F81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E512D-C322-44C3-B4FB-3003B8EF3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DCB3-E9F0-409A-9BE2-61CFF48E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06BEE-4C0F-4599-8DEE-D8849E60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22DCF-1313-4B6C-95E3-7139A36E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0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D6B01-07BE-4D75-AD41-DED686D0B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8A2D4-213C-4A7E-A2BE-A09652214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07EE-3D7E-41FF-B295-3A7FBCF5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91103-D9D0-4B59-96E6-6D264EDD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2B0D-7487-4FAD-A967-1908D068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4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CRIPTI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68867"/>
            <a:ext cx="12192000" cy="77099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Montserrat ExtraBold" panose="00000900000000000000" pitchFamily="50" charset="0"/>
              </a:defRPr>
            </a:lvl1pPr>
            <a:lvl2pPr>
              <a:defRPr>
                <a:latin typeface="Montserrat ExtraBold" panose="00000900000000000000" pitchFamily="50" charset="0"/>
              </a:defRPr>
            </a:lvl2pPr>
            <a:lvl3pPr>
              <a:defRPr>
                <a:latin typeface="Montserrat ExtraBold" panose="00000900000000000000" pitchFamily="50" charset="0"/>
              </a:defRPr>
            </a:lvl3pPr>
            <a:lvl4pPr>
              <a:defRPr>
                <a:latin typeface="Montserrat ExtraBold" panose="00000900000000000000" pitchFamily="50" charset="0"/>
              </a:defRPr>
            </a:lvl4pPr>
            <a:lvl5pPr>
              <a:defRPr>
                <a:latin typeface="Montserrat ExtraBold" panose="00000900000000000000" pitchFamily="50" charset="0"/>
              </a:defRPr>
            </a:lvl5pPr>
          </a:lstStyle>
          <a:p>
            <a:pPr lvl="0"/>
            <a:r>
              <a:rPr lang="en-US" dirty="0"/>
              <a:t>CLICK TO ADD TITLE </a:t>
            </a:r>
          </a:p>
          <a:p>
            <a:pPr lvl="0"/>
            <a:r>
              <a:rPr lang="en-US" dirty="0"/>
              <a:t>(DESCRIPTION)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 hasCustomPrompt="1"/>
          </p:nvPr>
        </p:nvSpPr>
        <p:spPr>
          <a:xfrm>
            <a:off x="1533525" y="1691481"/>
            <a:ext cx="9124950" cy="4610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en-US" dirty="0"/>
              <a:t>CLICK TO ADD GRAPH</a:t>
            </a:r>
          </a:p>
        </p:txBody>
      </p:sp>
    </p:spTree>
    <p:extLst>
      <p:ext uri="{BB962C8B-B14F-4D97-AF65-F5344CB8AC3E}">
        <p14:creationId xmlns:p14="http://schemas.microsoft.com/office/powerpoint/2010/main" val="152815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_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1615281" y="1695450"/>
            <a:ext cx="8961438" cy="478472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68867"/>
            <a:ext cx="12192000" cy="770996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  <a:latin typeface="Montserrat ExtraBold" panose="00000900000000000000" pitchFamily="50" charset="0"/>
              </a:defRPr>
            </a:lvl1pPr>
            <a:lvl2pPr>
              <a:defRPr>
                <a:latin typeface="Montserrat ExtraBold" panose="00000900000000000000" pitchFamily="50" charset="0"/>
              </a:defRPr>
            </a:lvl2pPr>
            <a:lvl3pPr>
              <a:defRPr>
                <a:latin typeface="Montserrat ExtraBold" panose="00000900000000000000" pitchFamily="50" charset="0"/>
              </a:defRPr>
            </a:lvl3pPr>
            <a:lvl4pPr>
              <a:defRPr>
                <a:latin typeface="Montserrat ExtraBold" panose="00000900000000000000" pitchFamily="50" charset="0"/>
              </a:defRPr>
            </a:lvl4pPr>
            <a:lvl5pPr>
              <a:defRPr>
                <a:latin typeface="Montserrat ExtraBold" panose="00000900000000000000" pitchFamily="50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(PHOTO)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1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Picture Placeholder 48"/>
          <p:cNvSpPr>
            <a:spLocks noGrp="1"/>
          </p:cNvSpPr>
          <p:nvPr>
            <p:ph type="pic" sz="quarter" idx="13" hasCustomPrompt="1"/>
          </p:nvPr>
        </p:nvSpPr>
        <p:spPr>
          <a:xfrm>
            <a:off x="5149112" y="868362"/>
            <a:ext cx="3199981" cy="2542495"/>
          </a:xfrm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10410" y="868362"/>
            <a:ext cx="4029361" cy="94592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 b="1" dirty="0">
                <a:latin typeface="Montserrat" panose="00000500000000000000" pitchFamily="50" charset="0"/>
              </a:rPr>
              <a:t>PROJECT TITLE</a:t>
            </a:r>
          </a:p>
          <a:p>
            <a:pPr lvl="0"/>
            <a:r>
              <a:rPr lang="en-US" b="1" dirty="0">
                <a:latin typeface="Montserrat" panose="00000500000000000000" pitchFamily="50" charset="0"/>
              </a:rPr>
              <a:t>(PHOTO)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10410" y="1944927"/>
            <a:ext cx="4029361" cy="46336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 baseline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 b="1" dirty="0"/>
              <a:t>TYPE DESCRIPTION</a:t>
            </a:r>
            <a:endParaRPr lang="en-US" dirty="0"/>
          </a:p>
        </p:txBody>
      </p:sp>
      <p:sp>
        <p:nvSpPr>
          <p:cNvPr id="29" name="Picture Placeholder 48"/>
          <p:cNvSpPr>
            <a:spLocks noGrp="1"/>
          </p:cNvSpPr>
          <p:nvPr>
            <p:ph type="pic" sz="quarter" idx="23" hasCustomPrompt="1"/>
          </p:nvPr>
        </p:nvSpPr>
        <p:spPr>
          <a:xfrm>
            <a:off x="8659503" y="868362"/>
            <a:ext cx="3199981" cy="2542495"/>
          </a:xfrm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2" name="Picture Placeholder 48"/>
          <p:cNvSpPr>
            <a:spLocks noGrp="1"/>
          </p:cNvSpPr>
          <p:nvPr>
            <p:ph type="pic" sz="quarter" idx="24" hasCustomPrompt="1"/>
          </p:nvPr>
        </p:nvSpPr>
        <p:spPr>
          <a:xfrm>
            <a:off x="5149112" y="3723480"/>
            <a:ext cx="3199981" cy="2542495"/>
          </a:xfrm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Picture Placeholder 48"/>
          <p:cNvSpPr>
            <a:spLocks noGrp="1"/>
          </p:cNvSpPr>
          <p:nvPr>
            <p:ph type="pic" sz="quarter" idx="25" hasCustomPrompt="1"/>
          </p:nvPr>
        </p:nvSpPr>
        <p:spPr>
          <a:xfrm>
            <a:off x="8659503" y="3723480"/>
            <a:ext cx="3199981" cy="2542495"/>
          </a:xfrm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78792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5692-EA17-48B1-9CC1-743466E2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B1E11-491C-429D-973A-019B6A936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88B26-75DE-4CD8-BB1C-1F28203A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C7043-06CC-47AD-A740-B74E9AD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34F2-2322-42F7-9990-8CFA5162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5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F649-6FB7-47BB-ADFC-5D7896A2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452E8-34C7-45E5-AC96-8C313A04B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12D45-5DCB-4600-B0DE-76C5F9E0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DA8B9-D239-4DC9-958C-61061D4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ADA87-1912-476A-B9A0-FCA936BB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5C35-1267-44B1-AD96-FF773D3C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7C532-4027-4481-9DC2-2B7E4D624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09D28-FD24-4A85-813B-45F4A11C5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1A93F-928E-425C-80DA-B9FA8B63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BAB2A-EE3C-4E54-8E37-342DBA61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797CF-D779-4722-9D73-45F02BB3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B4FC-ED02-440B-B98E-E7C6245C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DF0A-AAB6-4149-BAD5-74C5E9509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258A5-9AE3-4A95-B6D9-D731C53A9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A5F72-76FC-4512-894C-E341921B0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58B5C-4B02-41FD-BC17-4811B28C1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40F54-9107-4292-B674-DDF7A759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45B8B-48E2-43BC-9F91-178F0647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E4F666-7D4F-4C51-9FCA-05473028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6104-B2FF-432F-B022-93C0DAE8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5EA82-E16C-4711-BDB8-6770D8E6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F221D-0CD2-482C-88F8-898D6ADB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59F3E-75A9-4A8B-8B9C-BFB41D2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1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6E51A-86AF-46EB-A8FA-109EDDAA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BB072-F12D-467A-A1C0-8E3FF34E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7C420-1FB3-43B8-99F6-5D697EE8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F36A-6DB2-4EA7-9969-1260B926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00AC-3A65-447D-81A1-90B8BEC09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610F4-77BD-4BB5-AF5F-1F13E2A5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BDE36-8A18-4DEC-B406-8A5145B0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06F7C-5541-46E5-92A7-6D4A6F7D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7EB7D-292B-49A1-B36D-154F9BAA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519F-44E1-486D-B597-7220D1EE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B779D-91D1-4717-8F82-4547A20F3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22ADD-67F0-416D-82A9-D1D8FD970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8A0A4-2A31-4E60-B04C-A6872D7A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40B65-3AEE-44A5-A609-74970A67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F888A-8CFE-47E1-BBBA-DC4E7529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C9070B-895A-401F-A0D5-4E5C5BB0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862A3-DA65-4CE6-BBBC-F6B9F816A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51D94-EA82-49CA-9383-251A43A0E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CC65E-343A-404C-93FF-E5D2C3600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FD869-93D5-4BA9-94AA-6B4286E94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C3DD-D614-4031-B9BB-B7E2608C4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71DB-C661-465B-BCBA-92F11B942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6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D572-2D08-40DA-A874-EEBD341C7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8491" y="469975"/>
            <a:ext cx="626588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TB and MDR-TB           medicines and regimens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33541C9-9AE4-4797-A295-D5EB0A6376EC}"/>
              </a:ext>
            </a:extLst>
          </p:cNvPr>
          <p:cNvSpPr txBox="1">
            <a:spLocks/>
          </p:cNvSpPr>
          <p:nvPr/>
        </p:nvSpPr>
        <p:spPr>
          <a:xfrm>
            <a:off x="1414412" y="3756081"/>
            <a:ext cx="4497781" cy="228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 collaboration with </a:t>
            </a:r>
            <a:r>
              <a:rPr lang="en-US" dirty="0" err="1"/>
              <a:t>TBPeople</a:t>
            </a:r>
            <a:r>
              <a:rPr lang="en-US" dirty="0"/>
              <a:t> Philippines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1CDC6-CB1B-42B0-A1A4-24F87C82B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5" t="59714" r="29565" b="17268"/>
          <a:stretch/>
        </p:blipFill>
        <p:spPr>
          <a:xfrm>
            <a:off x="640723" y="813109"/>
            <a:ext cx="6045158" cy="343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ABD6FC9-2108-4511-8398-4EC99C475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7943" y="2602185"/>
            <a:ext cx="5705706" cy="398098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3000" dirty="0"/>
              <a:t>23-25 August 2021</a:t>
            </a:r>
          </a:p>
          <a:p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b="1" dirty="0"/>
              <a:t>Marietta  Solante, MD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ODT Medical Specialist, LCP-PMO Training Unit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Mamel Quelapio. MD</a:t>
            </a:r>
          </a:p>
          <a:p>
            <a:r>
              <a:rPr lang="en-US" sz="2800" dirty="0"/>
              <a:t>Consultant, TB Alliance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DF0F1-7972-4BC1-A3C4-20007AAE0E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9" t="2371" r="2033" b="85185"/>
          <a:stretch/>
        </p:blipFill>
        <p:spPr>
          <a:xfrm>
            <a:off x="3030727" y="5389778"/>
            <a:ext cx="1310641" cy="853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3D7F57-DD28-46B3-A9CA-290195B3F939}"/>
              </a:ext>
            </a:extLst>
          </p:cNvPr>
          <p:cNvSpPr txBox="1"/>
          <p:nvPr/>
        </p:nvSpPr>
        <p:spPr>
          <a:xfrm>
            <a:off x="0" y="8310"/>
            <a:ext cx="121920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LIFT-TB Community Engagement Project Training of Trainers for </a:t>
            </a:r>
            <a:r>
              <a:rPr lang="en-US" sz="2400" dirty="0" err="1">
                <a:solidFill>
                  <a:schemeClr val="bg1"/>
                </a:solidFill>
              </a:rPr>
              <a:t>TBPeople</a:t>
            </a:r>
            <a:r>
              <a:rPr lang="en-US" sz="2400" dirty="0">
                <a:solidFill>
                  <a:schemeClr val="bg1"/>
                </a:solidFill>
              </a:rPr>
              <a:t> Philippines  </a:t>
            </a:r>
          </a:p>
        </p:txBody>
      </p:sp>
    </p:spTree>
    <p:extLst>
      <p:ext uri="{BB962C8B-B14F-4D97-AF65-F5344CB8AC3E}">
        <p14:creationId xmlns:p14="http://schemas.microsoft.com/office/powerpoint/2010/main" val="402202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4EEE-1A5D-4B3C-A05A-3D0A48DF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05" y="32974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 coding for treatment regimens (in general)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8934-EFFF-4457-8F5A-27A63258A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46" y="1367563"/>
            <a:ext cx="5303954" cy="489935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D1BBA-E5B2-4197-A2CA-68C17B10FD19}"/>
              </a:ext>
            </a:extLst>
          </p:cNvPr>
          <p:cNvSpPr/>
          <p:nvPr/>
        </p:nvSpPr>
        <p:spPr>
          <a:xfrm>
            <a:off x="792046" y="1876948"/>
            <a:ext cx="10607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cs typeface="Aharoni" panose="02010803020104030203" pitchFamily="2" charset="-79"/>
              </a:rPr>
              <a:t>Medicine abbreviations are used.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cs typeface="Aharoni" panose="02010803020104030203" pitchFamily="2" charset="-79"/>
              </a:rPr>
              <a:t>A regimen is usually divided into an initial phase and a continuation phase, divided by a backslash (/)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cs typeface="Aharoni" panose="02010803020104030203" pitchFamily="2" charset="-79"/>
              </a:rPr>
              <a:t>The no. before each phase stands for the no. of months of intake.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>
                <a:cs typeface="Aharoni" panose="02010803020104030203" pitchFamily="2" charset="-79"/>
              </a:rPr>
              <a:t>The medicines in the higher group are written first followed by the others in descending order. </a:t>
            </a:r>
          </a:p>
          <a:p>
            <a:pPr lvl="1"/>
            <a:endParaRPr lang="en-US" sz="2400" dirty="0">
              <a:cs typeface="Aharoni" panose="02010803020104030203" pitchFamily="2" charset="-79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400" dirty="0">
              <a:cs typeface="Aharoni" panose="02010803020104030203" pitchFamily="2" charset="-79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400" dirty="0">
              <a:cs typeface="Aharoni" panose="02010803020104030203" pitchFamily="2" charset="-79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569418-3184-4195-B149-8A744AE7888A}"/>
              </a:ext>
            </a:extLst>
          </p:cNvPr>
          <p:cNvSpPr/>
          <p:nvPr/>
        </p:nvSpPr>
        <p:spPr>
          <a:xfrm>
            <a:off x="3119474" y="4803718"/>
            <a:ext cx="7223131" cy="888208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lvl="1"/>
            <a:r>
              <a:rPr lang="en-PH" sz="3200" b="1" dirty="0">
                <a:solidFill>
                  <a:schemeClr val="tx1"/>
                </a:solidFill>
              </a:rPr>
              <a:t>6Lfx-Bdq-Lzd-Cfz / 12-14Lfx-Lzd-Cfz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9BD394-D9BB-4CB4-B61B-E883E658E6B5}"/>
              </a:ext>
            </a:extLst>
          </p:cNvPr>
          <p:cNvSpPr txBox="1"/>
          <p:nvPr/>
        </p:nvSpPr>
        <p:spPr>
          <a:xfrm>
            <a:off x="2367818" y="6402563"/>
            <a:ext cx="8469058" cy="33855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Lfx- levofloxacin         Bdq-bedaquiline      Lzd - linezolid          </a:t>
            </a:r>
            <a:r>
              <a:rPr lang="pt-BR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Cfz-clofazimine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2E1483-A34F-4333-B0B5-FCBE10757370}"/>
              </a:ext>
            </a:extLst>
          </p:cNvPr>
          <p:cNvSpPr/>
          <p:nvPr/>
        </p:nvSpPr>
        <p:spPr>
          <a:xfrm>
            <a:off x="792046" y="4036283"/>
            <a:ext cx="10403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dirty="0">
              <a:cs typeface="Aharoni" panose="02010803020104030203" pitchFamily="2" charset="-79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Example</a:t>
            </a:r>
            <a:r>
              <a:rPr lang="en-US" sz="2400" dirty="0">
                <a:cs typeface="Aharoni" panose="02010803020104030203" pitchFamily="2" charset="-79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08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9176-1DCF-47F3-944D-19A9F8794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114" y="2251774"/>
            <a:ext cx="9767709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Regimens for drug-susceptible TB 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Regimens for isoniazid-resistant TB </a:t>
            </a:r>
            <a:b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Regimens for multidrug/rifampicin- resistant TB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0D40F-33B7-43DE-910C-421D9C9A5BEB}"/>
              </a:ext>
            </a:extLst>
          </p:cNvPr>
          <p:cNvSpPr txBox="1"/>
          <p:nvPr/>
        </p:nvSpPr>
        <p:spPr>
          <a:xfrm>
            <a:off x="1554386" y="628292"/>
            <a:ext cx="79465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1216E-8F92-4EC3-B357-935A18283C65}"/>
              </a:ext>
            </a:extLst>
          </p:cNvPr>
          <p:cNvSpPr txBox="1"/>
          <p:nvPr/>
        </p:nvSpPr>
        <p:spPr>
          <a:xfrm>
            <a:off x="1005114" y="3919613"/>
            <a:ext cx="948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haroni" panose="02010803020104030203" pitchFamily="2" charset="-79"/>
              </a:rPr>
              <a:t>          Drug susceptible TB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E069D-7032-4926-AF80-2DE9F5F0CD22}"/>
              </a:ext>
            </a:extLst>
          </p:cNvPr>
          <p:cNvSpPr/>
          <p:nvPr/>
        </p:nvSpPr>
        <p:spPr>
          <a:xfrm>
            <a:off x="1226634" y="4606226"/>
            <a:ext cx="10408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3200" dirty="0"/>
              <a:t>TB wherein the first-line anti-TB medicines are still effective, and the TB bacilli respond positively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BB58F68-F32A-4FFB-9D3C-8FC3303A6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4" y="3754963"/>
            <a:ext cx="1012885" cy="1012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6EBE1E-08B4-47F0-9D16-0B852E1A6503}"/>
              </a:ext>
            </a:extLst>
          </p:cNvPr>
          <p:cNvSpPr txBox="1"/>
          <p:nvPr/>
        </p:nvSpPr>
        <p:spPr>
          <a:xfrm>
            <a:off x="1554386" y="1433822"/>
            <a:ext cx="79465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252F0-B5A5-4657-8423-9597B2009D2C}"/>
              </a:ext>
            </a:extLst>
          </p:cNvPr>
          <p:cNvSpPr txBox="1"/>
          <p:nvPr/>
        </p:nvSpPr>
        <p:spPr>
          <a:xfrm>
            <a:off x="1571242" y="2230501"/>
            <a:ext cx="79465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3B2C-3899-4062-AD7F-8C499597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64" y="1064096"/>
            <a:ext cx="967272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Regimen: pulmonary drug-susceptible TB in adults and children 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ADA0-1444-4906-820B-41E9BC584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7425"/>
            <a:ext cx="10515600" cy="28659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Fixed dose combination (FDC) tablets rather than individual drugs</a:t>
            </a:r>
          </a:p>
          <a:p>
            <a:pPr>
              <a:lnSpc>
                <a:spcPct val="100000"/>
              </a:lnSpc>
            </a:pPr>
            <a:r>
              <a:rPr lang="en-US" dirty="0"/>
              <a:t>Daily treatment; not intermittent</a:t>
            </a:r>
          </a:p>
          <a:p>
            <a:pPr>
              <a:lnSpc>
                <a:spcPct val="100000"/>
              </a:lnSpc>
            </a:pPr>
            <a:r>
              <a:rPr lang="en-US" dirty="0"/>
              <a:t>PLHIV: TB treatment started first, followed by anti-retroviral therapy within the first 8 weeks of treatment (or within first 2 weeks if HIV is severe)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FCFDE-948A-47D1-BA59-214F6437F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93" t="46528" r="21263" b="3178"/>
          <a:stretch/>
        </p:blipFill>
        <p:spPr>
          <a:xfrm>
            <a:off x="10091821" y="55714"/>
            <a:ext cx="2100179" cy="297259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745821-BEBC-4213-953B-D6D339719ECE}"/>
              </a:ext>
            </a:extLst>
          </p:cNvPr>
          <p:cNvSpPr/>
          <p:nvPr/>
        </p:nvSpPr>
        <p:spPr>
          <a:xfrm>
            <a:off x="4155741" y="2389659"/>
            <a:ext cx="3642059" cy="940916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2HRZE/4HR 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CAF063A6-3345-49C6-BC17-3DE54F386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69125" y="99935"/>
            <a:ext cx="980078" cy="72939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4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3B2C-3899-4062-AD7F-8C499597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851" y="236904"/>
            <a:ext cx="7493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 for drug-susceptible extra-pulmonary TB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ADA0-1444-4906-820B-41E9BC584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84" y="2060238"/>
            <a:ext cx="8971815" cy="46618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Regimen composition is the same as that for pulmonary but duration is longer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/>
              <a:t>10-12 months for TB meningitis because of the serious disability and mortality </a:t>
            </a: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dirty="0"/>
              <a:t>9 months for TB of the bones and joints </a:t>
            </a:r>
            <a:r>
              <a:rPr lang="en-US" dirty="0"/>
              <a:t>because of the difficulty in assessing response   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FCFDE-948A-47D1-BA59-214F6437F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93" t="46528" r="21263" b="3178"/>
          <a:stretch/>
        </p:blipFill>
        <p:spPr>
          <a:xfrm>
            <a:off x="9702800" y="55714"/>
            <a:ext cx="2489200" cy="35232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2D039B-8A9F-4455-ADBF-84B04102E7D5}"/>
              </a:ext>
            </a:extLst>
          </p:cNvPr>
          <p:cNvSpPr/>
          <p:nvPr/>
        </p:nvSpPr>
        <p:spPr>
          <a:xfrm>
            <a:off x="3559776" y="4126796"/>
            <a:ext cx="3886200" cy="888208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2HRZE/8-10HR 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0663C384-04FE-47FA-AF50-372F9F231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240946" y="236904"/>
            <a:ext cx="980078" cy="72939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4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A07D9FC9-D5C1-4710-90C2-56F0BAF4B01B}"/>
              </a:ext>
            </a:extLst>
          </p:cNvPr>
          <p:cNvSpPr txBox="1">
            <a:spLocks/>
          </p:cNvSpPr>
          <p:nvPr/>
        </p:nvSpPr>
        <p:spPr>
          <a:xfrm>
            <a:off x="3672840" y="6578597"/>
            <a:ext cx="48463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b="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Department of Health – National TB Control Program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15113" y="2250832"/>
            <a:ext cx="4333208" cy="2133021"/>
            <a:chOff x="1562726" y="4017464"/>
            <a:chExt cx="9631051" cy="131279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1562726" y="4017464"/>
              <a:ext cx="9631051" cy="1312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80900" y="4178435"/>
              <a:ext cx="9150595" cy="9689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en-US" sz="1500" dirty="0">
                  <a:latin typeface="Montserrat" panose="00000500000000000000" pitchFamily="50" charset="0"/>
                </a:rPr>
                <a:t>PTB or EPTB [except central nervous system (CNS), bones, joints)] whether new or retreatment, with final </a:t>
              </a:r>
              <a:r>
                <a:rPr lang="en-US" sz="1500" dirty="0" err="1">
                  <a:latin typeface="Montserrat" panose="00000500000000000000" pitchFamily="50" charset="0"/>
                </a:rPr>
                <a:t>Xpert</a:t>
              </a:r>
              <a:r>
                <a:rPr lang="en-US" sz="1500" dirty="0">
                  <a:latin typeface="Montserrat" panose="00000500000000000000" pitchFamily="50" charset="0"/>
                </a:rPr>
                <a:t> MTB/RIF test result:</a:t>
              </a:r>
              <a:endParaRPr lang="en-PH" sz="1500" dirty="0">
                <a:latin typeface="Montserrat" panose="00000500000000000000" pitchFamily="50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500" dirty="0">
                  <a:latin typeface="Montserrat" panose="00000500000000000000" pitchFamily="50" charset="0"/>
                </a:rPr>
                <a:t>MTB, Rif-sensitive </a:t>
              </a:r>
              <a:endParaRPr lang="en-PH" sz="1500" dirty="0">
                <a:latin typeface="Montserrat" panose="00000500000000000000" pitchFamily="50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500" dirty="0">
                  <a:latin typeface="Montserrat" panose="00000500000000000000" pitchFamily="50" charset="0"/>
                </a:rPr>
                <a:t>MTB, Rif indeterminate</a:t>
              </a:r>
              <a:endParaRPr lang="en-PH" sz="15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36235" y="2251714"/>
            <a:ext cx="4559692" cy="2095603"/>
            <a:chOff x="7436235" y="2251714"/>
            <a:chExt cx="4559692" cy="2095603"/>
          </a:xfrm>
        </p:grpSpPr>
        <p:sp>
          <p:nvSpPr>
            <p:cNvPr id="17" name="Rounded Rectangle 16"/>
            <p:cNvSpPr/>
            <p:nvPr/>
          </p:nvSpPr>
          <p:spPr>
            <a:xfrm>
              <a:off x="7436235" y="2251714"/>
              <a:ext cx="4539328" cy="209560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54761" y="2524543"/>
              <a:ext cx="4441166" cy="1574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marR="0" lvl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en-US" sz="1500" dirty="0">
                  <a:latin typeface="Montserrat" panose="00000500000000000000" pitchFamily="50" charset="0"/>
                </a:rPr>
                <a:t>New PTB or New EPTB (except CNS, bones, joints), with positive SM/TB LAMP or clinically-diagnosed, and: </a:t>
              </a:r>
              <a:endParaRPr lang="en-PH" sz="1500" dirty="0">
                <a:latin typeface="Montserrat" panose="00000500000000000000" pitchFamily="50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500" dirty="0" err="1">
                  <a:latin typeface="Montserrat" panose="00000500000000000000" pitchFamily="50" charset="0"/>
                </a:rPr>
                <a:t>Xpert</a:t>
              </a:r>
              <a:r>
                <a:rPr lang="en-US" sz="1500" dirty="0">
                  <a:latin typeface="Montserrat" panose="00000500000000000000" pitchFamily="50" charset="0"/>
                </a:rPr>
                <a:t> MTB/RIF test not done </a:t>
              </a:r>
              <a:endParaRPr lang="en-PH" sz="1500" dirty="0">
                <a:latin typeface="Montserrat" panose="00000500000000000000" pitchFamily="50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500" dirty="0" err="1">
                  <a:latin typeface="Montserrat" panose="00000500000000000000" pitchFamily="50" charset="0"/>
                </a:rPr>
                <a:t>Xpert</a:t>
              </a:r>
              <a:r>
                <a:rPr lang="en-US" sz="1500" dirty="0">
                  <a:latin typeface="Montserrat" panose="00000500000000000000" pitchFamily="50" charset="0"/>
                </a:rPr>
                <a:t> MTB/RIF test result is MTB not detected</a:t>
              </a:r>
              <a:endParaRPr lang="en-PH" sz="15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9635" y="4622362"/>
            <a:ext cx="2760473" cy="1622011"/>
            <a:chOff x="422584" y="4743157"/>
            <a:chExt cx="2777565" cy="1452776"/>
          </a:xfrm>
          <a:noFill/>
        </p:grpSpPr>
        <p:sp>
          <p:nvSpPr>
            <p:cNvPr id="30" name="Rounded Rectangle 29"/>
            <p:cNvSpPr/>
            <p:nvPr/>
          </p:nvSpPr>
          <p:spPr>
            <a:xfrm>
              <a:off x="422584" y="4743157"/>
              <a:ext cx="2777565" cy="1452776"/>
            </a:xfrm>
            <a:prstGeom prst="roundRect">
              <a:avLst/>
            </a:prstGeom>
            <a:grpFill/>
            <a:ln w="762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4194" y="5003060"/>
              <a:ext cx="2083443" cy="1051122"/>
            </a:xfrm>
            <a:prstGeom prst="rect">
              <a:avLst/>
            </a:prstGeom>
            <a:grp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b="1" dirty="0">
                  <a:solidFill>
                    <a:srgbClr val="FF0000"/>
                  </a:solidFill>
                </a:rPr>
                <a:t>Regimen 2</a:t>
              </a:r>
              <a:endParaRPr lang="en-PH" sz="2800" b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u="sng" dirty="0">
                  <a:solidFill>
                    <a:schemeClr val="dk1"/>
                  </a:solidFill>
                </a:rPr>
                <a:t>2</a:t>
              </a:r>
              <a:r>
                <a:rPr lang="en-US" sz="2400" b="1" dirty="0">
                  <a:solidFill>
                    <a:srgbClr val="FF0000"/>
                  </a:solidFill>
                </a:rPr>
                <a:t>HRZE</a:t>
              </a:r>
              <a:r>
                <a:rPr lang="en-US" sz="2400" b="1" dirty="0">
                  <a:solidFill>
                    <a:schemeClr val="dk1"/>
                  </a:solidFill>
                </a:rPr>
                <a:t>/</a:t>
              </a:r>
              <a:r>
                <a:rPr lang="en-US" sz="2400" b="1" u="sng" dirty="0">
                  <a:solidFill>
                    <a:schemeClr val="dk1"/>
                  </a:solidFill>
                </a:rPr>
                <a:t>10</a:t>
              </a:r>
              <a:r>
                <a:rPr lang="en-US" sz="2400" b="1" dirty="0">
                  <a:solidFill>
                    <a:srgbClr val="FF0000"/>
                  </a:solidFill>
                </a:rPr>
                <a:t>HR</a:t>
              </a:r>
              <a:endParaRPr lang="en-PH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9635" y="1485326"/>
            <a:ext cx="2777565" cy="677018"/>
            <a:chOff x="6330505" y="2071648"/>
            <a:chExt cx="2575034" cy="587759"/>
          </a:xfrm>
          <a:solidFill>
            <a:srgbClr val="7030A0"/>
          </a:solidFill>
        </p:grpSpPr>
        <p:sp>
          <p:nvSpPr>
            <p:cNvPr id="34" name="Rounded Rectangle 33"/>
            <p:cNvSpPr/>
            <p:nvPr/>
          </p:nvSpPr>
          <p:spPr>
            <a:xfrm>
              <a:off x="6330505" y="2071648"/>
              <a:ext cx="2575034" cy="5877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47162" y="2118538"/>
              <a:ext cx="2083443" cy="51736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dirty="0">
                  <a:solidFill>
                    <a:schemeClr val="bg1"/>
                  </a:solidFill>
                </a:rPr>
                <a:t>REGIMEN</a:t>
              </a:r>
              <a:endParaRPr lang="en-PH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15113" y="1489507"/>
            <a:ext cx="8971388" cy="672835"/>
            <a:chOff x="9134001" y="1824124"/>
            <a:chExt cx="2575034" cy="1261241"/>
          </a:xfrm>
          <a:solidFill>
            <a:schemeClr val="accent4"/>
          </a:solidFill>
        </p:grpSpPr>
        <p:sp>
          <p:nvSpPr>
            <p:cNvPr id="37" name="Rounded Rectangle 36"/>
            <p:cNvSpPr/>
            <p:nvPr/>
          </p:nvSpPr>
          <p:spPr>
            <a:xfrm>
              <a:off x="9134001" y="1824124"/>
              <a:ext cx="2575034" cy="12612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36028" y="1904786"/>
              <a:ext cx="2083443" cy="111708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 dirty="0">
                  <a:solidFill>
                    <a:schemeClr val="bg1"/>
                  </a:solidFill>
                </a:rPr>
                <a:t>ELIGIBLE PATIENTS</a:t>
              </a:r>
              <a:endParaRPr lang="en-PH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25954" y="4461021"/>
            <a:ext cx="4322366" cy="2013500"/>
            <a:chOff x="3163017" y="3089093"/>
            <a:chExt cx="4322366" cy="1651756"/>
          </a:xfrm>
        </p:grpSpPr>
        <p:sp>
          <p:nvSpPr>
            <p:cNvPr id="41" name="Rounded Rectangle 40"/>
            <p:cNvSpPr/>
            <p:nvPr/>
          </p:nvSpPr>
          <p:spPr>
            <a:xfrm>
              <a:off x="3163017" y="3089093"/>
              <a:ext cx="4322366" cy="1651756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38666" y="3345067"/>
              <a:ext cx="4140384" cy="10888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en-US" sz="1500" dirty="0">
                  <a:latin typeface="Montserrat" panose="00000500000000000000" pitchFamily="50" charset="0"/>
                </a:rPr>
                <a:t>EPTB of CNS, bones, and joints whether new or retreatment, with final </a:t>
              </a:r>
              <a:r>
                <a:rPr lang="en-US" sz="1500" dirty="0" err="1">
                  <a:latin typeface="Montserrat" panose="00000500000000000000" pitchFamily="50" charset="0"/>
                </a:rPr>
                <a:t>Xpert</a:t>
              </a:r>
              <a:r>
                <a:rPr lang="en-US" sz="1500" dirty="0">
                  <a:latin typeface="Montserrat" panose="00000500000000000000" pitchFamily="50" charset="0"/>
                </a:rPr>
                <a:t> MTB/RIF test result:</a:t>
              </a:r>
              <a:endParaRPr lang="en-PH" sz="1500" dirty="0">
                <a:latin typeface="Montserrat" panose="00000500000000000000" pitchFamily="50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500" dirty="0">
                  <a:latin typeface="Montserrat" panose="00000500000000000000" pitchFamily="50" charset="0"/>
                </a:rPr>
                <a:t>MTB, Rif-sensitive </a:t>
              </a:r>
              <a:endParaRPr lang="en-PH" sz="1500" dirty="0">
                <a:latin typeface="Montserrat" panose="00000500000000000000" pitchFamily="50" charset="0"/>
              </a:endParaRPr>
            </a:p>
            <a:p>
              <a:pPr marL="742950" marR="0" lvl="1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1500" dirty="0">
                  <a:latin typeface="Montserrat" panose="00000500000000000000" pitchFamily="50" charset="0"/>
                </a:rPr>
                <a:t>MTB, Rif indeterminate</a:t>
              </a:r>
              <a:endParaRPr lang="en-PH" sz="15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436236" y="4461021"/>
            <a:ext cx="4550265" cy="2013500"/>
            <a:chOff x="2993876" y="2413883"/>
            <a:chExt cx="4507214" cy="1651756"/>
          </a:xfrm>
          <a:solidFill>
            <a:srgbClr val="FF9999"/>
          </a:solidFill>
        </p:grpSpPr>
        <p:sp>
          <p:nvSpPr>
            <p:cNvPr id="46" name="Rounded Rectangle 45"/>
            <p:cNvSpPr/>
            <p:nvPr/>
          </p:nvSpPr>
          <p:spPr>
            <a:xfrm>
              <a:off x="2993876" y="2413883"/>
              <a:ext cx="4507214" cy="165175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40662" y="2568549"/>
              <a:ext cx="4140384" cy="33932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PH" sz="15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534396" y="4694087"/>
            <a:ext cx="4044967" cy="15742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latin typeface="Montserrat" panose="00000500000000000000" pitchFamily="50" charset="0"/>
              </a:rPr>
              <a:t>New EPTB of CNS, bones, joints, with positive SM/TB LAMP or clinically-diagnosed, and:</a:t>
            </a:r>
            <a:endParaRPr lang="en-PH" sz="1500" dirty="0">
              <a:latin typeface="Montserrat" panose="00000500000000000000" pitchFamily="50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Montserrat" panose="00000500000000000000" pitchFamily="50" charset="0"/>
              </a:rPr>
              <a:t>Xpert</a:t>
            </a:r>
            <a:r>
              <a:rPr lang="en-US" sz="1500" dirty="0">
                <a:latin typeface="Montserrat" panose="00000500000000000000" pitchFamily="50" charset="0"/>
              </a:rPr>
              <a:t> MTB/RIF test not done</a:t>
            </a:r>
            <a:endParaRPr lang="en-PH" sz="1500" dirty="0">
              <a:latin typeface="Montserrat" panose="00000500000000000000" pitchFamily="50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Montserrat" panose="00000500000000000000" pitchFamily="50" charset="0"/>
              </a:rPr>
              <a:t>Xpert</a:t>
            </a:r>
            <a:r>
              <a:rPr lang="en-US" sz="1500" dirty="0">
                <a:latin typeface="Montserrat" panose="00000500000000000000" pitchFamily="50" charset="0"/>
              </a:rPr>
              <a:t> MTB/RIF test result is MTB not detected</a:t>
            </a:r>
            <a:endParaRPr lang="en-PH" sz="1500" dirty="0">
              <a:latin typeface="Montserrat" panose="00000500000000000000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9635" y="2487751"/>
            <a:ext cx="2747472" cy="1598902"/>
            <a:chOff x="6378087" y="3182834"/>
            <a:chExt cx="2775906" cy="1261241"/>
          </a:xfrm>
        </p:grpSpPr>
        <p:sp>
          <p:nvSpPr>
            <p:cNvPr id="7" name="Rounded Rectangle 6"/>
            <p:cNvSpPr/>
            <p:nvPr/>
          </p:nvSpPr>
          <p:spPr>
            <a:xfrm>
              <a:off x="6378087" y="3182834"/>
              <a:ext cx="2775906" cy="1261241"/>
            </a:xfrm>
            <a:prstGeom prst="roundRect">
              <a:avLst/>
            </a:prstGeom>
            <a:noFill/>
            <a:ln w="762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54056" y="3316524"/>
              <a:ext cx="2083443" cy="10511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b="1" dirty="0">
                  <a:solidFill>
                    <a:srgbClr val="0066FF"/>
                  </a:solidFill>
                </a:rPr>
                <a:t>Regimen 1</a:t>
              </a:r>
              <a:endParaRPr lang="en-PH" sz="2800" b="1" dirty="0">
                <a:solidFill>
                  <a:srgbClr val="0066FF"/>
                </a:solidFill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u="sng" dirty="0"/>
                <a:t>2</a:t>
              </a:r>
              <a:r>
                <a:rPr lang="en-US" sz="2400" b="1" dirty="0">
                  <a:solidFill>
                    <a:srgbClr val="0066FF"/>
                  </a:solidFill>
                </a:rPr>
                <a:t>HRZE</a:t>
              </a:r>
              <a:r>
                <a:rPr lang="en-US" sz="2400" b="1" dirty="0"/>
                <a:t>/</a:t>
              </a:r>
              <a:r>
                <a:rPr lang="en-US" sz="2400" b="1" u="sng" dirty="0"/>
                <a:t>4</a:t>
              </a:r>
              <a:r>
                <a:rPr lang="en-US" sz="2400" b="1" dirty="0">
                  <a:solidFill>
                    <a:srgbClr val="0066FF"/>
                  </a:solidFill>
                </a:rPr>
                <a:t>HR</a:t>
              </a:r>
              <a:endParaRPr lang="en-PH" sz="2400" b="1" dirty="0">
                <a:solidFill>
                  <a:srgbClr val="0066FF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B50668CD-36D1-430C-8972-8211C399BB6B}"/>
              </a:ext>
            </a:extLst>
          </p:cNvPr>
          <p:cNvSpPr txBox="1">
            <a:spLocks/>
          </p:cNvSpPr>
          <p:nvPr/>
        </p:nvSpPr>
        <p:spPr>
          <a:xfrm>
            <a:off x="0" y="7959"/>
            <a:ext cx="121920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82725" indent="-1427163"/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Regimens for drug-susceptible TB in adults and children</a:t>
            </a:r>
          </a:p>
        </p:txBody>
      </p:sp>
      <p:pic>
        <p:nvPicPr>
          <p:cNvPr id="39" name="Picture 4" descr="Flag of the Philippines | Britannica">
            <a:extLst>
              <a:ext uri="{FF2B5EF4-FFF2-40B4-BE49-F238E27FC236}">
                <a16:creationId xmlns:a16="http://schemas.microsoft.com/office/drawing/2014/main" id="{8B0B961B-9154-4188-B09B-084A5E60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5" y="264979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1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9176-1DCF-47F3-944D-19A9F8794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114" y="2141708"/>
            <a:ext cx="9767709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Regimens for drug-susceptible TB 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Regimens for isoniazid-resistant TB </a:t>
            </a:r>
            <a:b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Regimens for multidrug/rifampicin- resistant TB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0D40F-33B7-43DE-910C-421D9C9A5BEB}"/>
              </a:ext>
            </a:extLst>
          </p:cNvPr>
          <p:cNvSpPr txBox="1"/>
          <p:nvPr/>
        </p:nvSpPr>
        <p:spPr>
          <a:xfrm>
            <a:off x="1554386" y="566507"/>
            <a:ext cx="79465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BB58F68-F32A-4FFB-9D3C-8FC3303A6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4" y="3754963"/>
            <a:ext cx="1012885" cy="1012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6EBE1E-08B4-47F0-9D16-0B852E1A6503}"/>
              </a:ext>
            </a:extLst>
          </p:cNvPr>
          <p:cNvSpPr txBox="1"/>
          <p:nvPr/>
        </p:nvSpPr>
        <p:spPr>
          <a:xfrm>
            <a:off x="1554386" y="1372037"/>
            <a:ext cx="79465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252F0-B5A5-4657-8423-9597B2009D2C}"/>
              </a:ext>
            </a:extLst>
          </p:cNvPr>
          <p:cNvSpPr txBox="1"/>
          <p:nvPr/>
        </p:nvSpPr>
        <p:spPr>
          <a:xfrm>
            <a:off x="1571242" y="2168716"/>
            <a:ext cx="79465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7870D-CC29-463E-8097-8C569A7D32C9}"/>
              </a:ext>
            </a:extLst>
          </p:cNvPr>
          <p:cNvSpPr txBox="1"/>
          <p:nvPr/>
        </p:nvSpPr>
        <p:spPr>
          <a:xfrm>
            <a:off x="993963" y="4188137"/>
            <a:ext cx="948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cs typeface="Aharoni" panose="02010803020104030203" pitchFamily="2" charset="-79"/>
              </a:rPr>
              <a:t>           Isoniazid-resistant TB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D2083C-D69D-416F-9CB0-C281854B2DB9}"/>
              </a:ext>
            </a:extLst>
          </p:cNvPr>
          <p:cNvSpPr/>
          <p:nvPr/>
        </p:nvSpPr>
        <p:spPr>
          <a:xfrm>
            <a:off x="993963" y="4957578"/>
            <a:ext cx="10629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lvl="3"/>
            <a:r>
              <a:rPr lang="en-US" sz="3200" dirty="0"/>
              <a:t>TB wherein isoniazid (H) is ineffective, but rifampicin (R) is still effective</a:t>
            </a:r>
          </a:p>
        </p:txBody>
      </p:sp>
    </p:spTree>
    <p:extLst>
      <p:ext uri="{BB962C8B-B14F-4D97-AF65-F5344CB8AC3E}">
        <p14:creationId xmlns:p14="http://schemas.microsoft.com/office/powerpoint/2010/main" val="41572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3B2C-3899-4062-AD7F-8C499597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9" y="55714"/>
            <a:ext cx="967272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Regimens for isoniazid-resistant TB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ADA0-1444-4906-820B-41E9BC584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00" y="2361484"/>
            <a:ext cx="7991341" cy="28582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 is not mandatory; part of the fixed dose combination</a:t>
            </a:r>
          </a:p>
          <a:p>
            <a:pPr>
              <a:lnSpc>
                <a:spcPct val="120000"/>
              </a:lnSpc>
            </a:pPr>
            <a:r>
              <a:rPr lang="en-US" dirty="0"/>
              <a:t>All medicines taken daily </a:t>
            </a:r>
          </a:p>
          <a:p>
            <a:pPr>
              <a:lnSpc>
                <a:spcPct val="120000"/>
              </a:lnSpc>
            </a:pPr>
            <a:r>
              <a:rPr lang="en-US" dirty="0"/>
              <a:t>Confirmed or highly suspected that H is ineffective; R and Fq- are still effective</a:t>
            </a:r>
          </a:p>
          <a:p>
            <a:pPr>
              <a:lnSpc>
                <a:spcPct val="120000"/>
              </a:lnSpc>
            </a:pPr>
            <a:r>
              <a:rPr lang="en-US" dirty="0"/>
              <a:t>If </a:t>
            </a:r>
            <a:r>
              <a:rPr lang="en-US" dirty="0" err="1"/>
              <a:t>Lfx</a:t>
            </a:r>
            <a:r>
              <a:rPr lang="en-US" dirty="0"/>
              <a:t> cannot be used because either it is ineffective or not be tolerated: 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745821-BEBC-4213-953B-D6D339719ECE}"/>
              </a:ext>
            </a:extLst>
          </p:cNvPr>
          <p:cNvSpPr/>
          <p:nvPr/>
        </p:nvSpPr>
        <p:spPr>
          <a:xfrm>
            <a:off x="2994206" y="1316584"/>
            <a:ext cx="3886200" cy="888208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6 (H)RZE – </a:t>
            </a:r>
            <a:r>
              <a:rPr lang="en-US" sz="3200" b="1" dirty="0" err="1">
                <a:solidFill>
                  <a:schemeClr val="tx1"/>
                </a:solidFill>
              </a:rPr>
              <a:t>Lfx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378A4B2D-AF91-49A3-87ED-628633CF3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14501" r="-12965" b="-17212"/>
          <a:stretch/>
        </p:blipFill>
        <p:spPr bwMode="auto">
          <a:xfrm>
            <a:off x="279561" y="308919"/>
            <a:ext cx="980078" cy="83931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F0BF80-62B5-43C0-9804-4F4BCFB835C0}"/>
              </a:ext>
            </a:extLst>
          </p:cNvPr>
          <p:cNvSpPr/>
          <p:nvPr/>
        </p:nvSpPr>
        <p:spPr>
          <a:xfrm>
            <a:off x="3173490" y="5219700"/>
            <a:ext cx="3886200" cy="888208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6 (H)RZE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1F2A88-E81A-439F-AC2A-C2712D647DD4}"/>
              </a:ext>
            </a:extLst>
          </p:cNvPr>
          <p:cNvSpPr txBox="1"/>
          <p:nvPr/>
        </p:nvSpPr>
        <p:spPr>
          <a:xfrm>
            <a:off x="1108894" y="6432954"/>
            <a:ext cx="10617668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H- isoniazid         R- rifampicin            Z- pyrazinamide              E-ethambutol                    Lfx - levofloxacin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06363D02-5ABD-4DB9-A0DC-60C955AD3F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71" t="17596" r="42746" b="5986"/>
          <a:stretch/>
        </p:blipFill>
        <p:spPr>
          <a:xfrm>
            <a:off x="8951339" y="1048899"/>
            <a:ext cx="1993694" cy="2858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7BC61F-2E04-4102-8475-B0AA1924D8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02" t="46999" r="21479" b="3461"/>
          <a:stretch/>
        </p:blipFill>
        <p:spPr>
          <a:xfrm>
            <a:off x="9847092" y="1940336"/>
            <a:ext cx="1993694" cy="28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A07D9FC9-D5C1-4710-90C2-56F0BAF4B01B}"/>
              </a:ext>
            </a:extLst>
          </p:cNvPr>
          <p:cNvSpPr txBox="1">
            <a:spLocks/>
          </p:cNvSpPr>
          <p:nvPr/>
        </p:nvSpPr>
        <p:spPr>
          <a:xfrm>
            <a:off x="3672840" y="6578597"/>
            <a:ext cx="48463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b="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Department of Health – National TB Control Program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85213" y="1856565"/>
            <a:ext cx="4333208" cy="2133021"/>
            <a:chOff x="1562726" y="4017464"/>
            <a:chExt cx="9631051" cy="131279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1562726" y="4017464"/>
              <a:ext cx="9631051" cy="1312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80900" y="4178435"/>
              <a:ext cx="9150595" cy="20209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endParaRPr lang="en-PH" sz="15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49835" y="2053631"/>
            <a:ext cx="2747472" cy="1598902"/>
            <a:chOff x="6378087" y="3182834"/>
            <a:chExt cx="2775906" cy="1261241"/>
          </a:xfrm>
        </p:grpSpPr>
        <p:sp>
          <p:nvSpPr>
            <p:cNvPr id="7" name="Rounded Rectangle 6"/>
            <p:cNvSpPr/>
            <p:nvPr/>
          </p:nvSpPr>
          <p:spPr>
            <a:xfrm>
              <a:off x="6378087" y="3182834"/>
              <a:ext cx="2775906" cy="1261241"/>
            </a:xfrm>
            <a:prstGeom prst="roundRect">
              <a:avLst/>
            </a:prstGeom>
            <a:noFill/>
            <a:ln w="7620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54056" y="3316524"/>
              <a:ext cx="2083443" cy="8649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b="1" dirty="0">
                  <a:solidFill>
                    <a:srgbClr val="0066FF"/>
                  </a:solidFill>
                </a:rPr>
                <a:t>Regimen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b="1" dirty="0">
                  <a:solidFill>
                    <a:srgbClr val="0066FF"/>
                  </a:solidFill>
                </a:rPr>
                <a:t>Other DRTB</a:t>
              </a:r>
              <a:endParaRPr lang="en-PH" sz="2800" b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B50668CD-36D1-430C-8972-8211C399BB6B}"/>
              </a:ext>
            </a:extLst>
          </p:cNvPr>
          <p:cNvSpPr txBox="1">
            <a:spLocks/>
          </p:cNvSpPr>
          <p:nvPr/>
        </p:nvSpPr>
        <p:spPr>
          <a:xfrm>
            <a:off x="0" y="219769"/>
            <a:ext cx="12192000" cy="9606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tIns="18288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7525" indent="-461963"/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Regimen for isoniazid-resistant TB (</a:t>
            </a:r>
            <a:r>
              <a:rPr lang="en-US" sz="40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Hr</a:t>
            </a:r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-TB)</a:t>
            </a:r>
          </a:p>
        </p:txBody>
      </p:sp>
      <p:pic>
        <p:nvPicPr>
          <p:cNvPr id="39" name="Picture 4" descr="Flag of the Philippines | Britannica">
            <a:extLst>
              <a:ext uri="{FF2B5EF4-FFF2-40B4-BE49-F238E27FC236}">
                <a16:creationId xmlns:a16="http://schemas.microsoft.com/office/drawing/2014/main" id="{7FF89447-EA3A-46C7-A0E9-583ECB56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6" y="405517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96DABEB-4248-4760-9F83-F8BCAC890A35}"/>
              </a:ext>
            </a:extLst>
          </p:cNvPr>
          <p:cNvSpPr/>
          <p:nvPr/>
        </p:nvSpPr>
        <p:spPr>
          <a:xfrm>
            <a:off x="5308717" y="2434434"/>
            <a:ext cx="3886200" cy="888208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6 (H)RZE – </a:t>
            </a:r>
            <a:r>
              <a:rPr lang="en-US" sz="3200" b="1" dirty="0" err="1">
                <a:solidFill>
                  <a:schemeClr val="tx1"/>
                </a:solidFill>
              </a:rPr>
              <a:t>Lfx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BFEFC-934E-964E-AC70-0523A1648C92}"/>
              </a:ext>
            </a:extLst>
          </p:cNvPr>
          <p:cNvSpPr txBox="1"/>
          <p:nvPr/>
        </p:nvSpPr>
        <p:spPr>
          <a:xfrm>
            <a:off x="2565517" y="4022207"/>
            <a:ext cx="7296113" cy="25237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Given for whom H resistance is 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 can still be given (as part of fixed dose combination) if single drug formulation is not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Recommendation to use this regimen should be approved by the TBMAC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9176-1DCF-47F3-944D-19A9F8794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314" y="2721555"/>
            <a:ext cx="10501086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Regimens for drug-susceptible TB </a:t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Regimens for isoniazid-resistant TB </a:t>
            </a:r>
            <a:b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Regimens for multidrug/rifampicin- resistant TB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0D40F-33B7-43DE-910C-421D9C9A5BEB}"/>
              </a:ext>
            </a:extLst>
          </p:cNvPr>
          <p:cNvSpPr txBox="1"/>
          <p:nvPr/>
        </p:nvSpPr>
        <p:spPr>
          <a:xfrm>
            <a:off x="1592486" y="889841"/>
            <a:ext cx="79465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EBE1E-08B4-47F0-9D16-0B852E1A6503}"/>
              </a:ext>
            </a:extLst>
          </p:cNvPr>
          <p:cNvSpPr txBox="1"/>
          <p:nvPr/>
        </p:nvSpPr>
        <p:spPr>
          <a:xfrm>
            <a:off x="1592486" y="1695371"/>
            <a:ext cx="79465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252F0-B5A5-4657-8423-9597B2009D2C}"/>
              </a:ext>
            </a:extLst>
          </p:cNvPr>
          <p:cNvSpPr txBox="1"/>
          <p:nvPr/>
        </p:nvSpPr>
        <p:spPr>
          <a:xfrm>
            <a:off x="1609342" y="2492050"/>
            <a:ext cx="794657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28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B1886B6-F97A-463D-AD04-23FA306C4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85" y="789341"/>
            <a:ext cx="1012885" cy="1012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F7FD3F-399D-4859-91C8-017E7EA15A32}"/>
              </a:ext>
            </a:extLst>
          </p:cNvPr>
          <p:cNvSpPr txBox="1"/>
          <p:nvPr/>
        </p:nvSpPr>
        <p:spPr>
          <a:xfrm>
            <a:off x="1042185" y="874162"/>
            <a:ext cx="948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cs typeface="Aharoni" panose="02010803020104030203" pitchFamily="2" charset="-79"/>
              </a:rPr>
              <a:t>           Drug-resistant TB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A1149-7FA0-4634-9045-A0D4EE2BFFA4}"/>
              </a:ext>
            </a:extLst>
          </p:cNvPr>
          <p:cNvSpPr/>
          <p:nvPr/>
        </p:nvSpPr>
        <p:spPr>
          <a:xfrm>
            <a:off x="932180" y="1849976"/>
            <a:ext cx="11030735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TB wherein the bacilli have changed their original state (through mutation) making one or more anti-TB medicines ineffective.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1A861-01ED-4ED9-B0EB-6CB0891F09E7}"/>
              </a:ext>
            </a:extLst>
          </p:cNvPr>
          <p:cNvSpPr/>
          <p:nvPr/>
        </p:nvSpPr>
        <p:spPr>
          <a:xfrm>
            <a:off x="932180" y="3261626"/>
            <a:ext cx="11030735" cy="28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Effects of drug resistance: 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The disease becomes harder to treat, may need a longer duration of treatment, and drugs that are still effective.    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The disease has the risk of becoming more severe.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resistant strain/disease has the risk of being spread to other people.</a:t>
            </a:r>
          </a:p>
        </p:txBody>
      </p:sp>
    </p:spTree>
    <p:extLst>
      <p:ext uri="{BB962C8B-B14F-4D97-AF65-F5344CB8AC3E}">
        <p14:creationId xmlns:p14="http://schemas.microsoft.com/office/powerpoint/2010/main" val="3047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49A0-7090-474F-B979-5C42BC0F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4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REFERENCES</a:t>
            </a:r>
            <a:r>
              <a:rPr lang="en-US" sz="4800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DBA917-8679-4A67-8F02-57E60E2A6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271" t="17596" r="42746" b="5986"/>
          <a:stretch/>
        </p:blipFill>
        <p:spPr>
          <a:xfrm>
            <a:off x="3710234" y="1350470"/>
            <a:ext cx="3055434" cy="4380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2C1B3-2ED4-49EC-B22C-474CA2B90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502" t="46999" r="21479" b="3461"/>
          <a:stretch/>
        </p:blipFill>
        <p:spPr>
          <a:xfrm>
            <a:off x="5336874" y="2165153"/>
            <a:ext cx="3055435" cy="4380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6FA496-F61B-4F43-8E5E-9D49E0EB6A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313" t="46561" r="23790" b="14763"/>
          <a:stretch/>
        </p:blipFill>
        <p:spPr>
          <a:xfrm>
            <a:off x="8557893" y="1125782"/>
            <a:ext cx="3055434" cy="4317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0E09F6-BD3B-41AE-9ED0-A2E59B0075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293" t="46528" r="21263" b="3178"/>
          <a:stretch/>
        </p:blipFill>
        <p:spPr>
          <a:xfrm>
            <a:off x="501803" y="1350470"/>
            <a:ext cx="3029765" cy="4288330"/>
          </a:xfrm>
          <a:prstGeom prst="rect">
            <a:avLst/>
          </a:prstGeom>
        </p:spPr>
      </p:pic>
      <p:pic>
        <p:nvPicPr>
          <p:cNvPr id="8" name="Picture 4" descr="Flag of the Philippines | Britannica">
            <a:extLst>
              <a:ext uri="{FF2B5EF4-FFF2-40B4-BE49-F238E27FC236}">
                <a16:creationId xmlns:a16="http://schemas.microsoft.com/office/drawing/2014/main" id="{23B98FB7-260E-4F04-8D98-E4F917CD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378" y="5562353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84E2B97B-0653-49A8-9320-0B80DB59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25" y="5796640"/>
            <a:ext cx="980618" cy="8039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066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11216E-8F92-4EC3-B357-935A18283C65}"/>
              </a:ext>
            </a:extLst>
          </p:cNvPr>
          <p:cNvSpPr txBox="1"/>
          <p:nvPr/>
        </p:nvSpPr>
        <p:spPr>
          <a:xfrm>
            <a:off x="1043213" y="643013"/>
            <a:ext cx="1073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haroni" panose="02010803020104030203" pitchFamily="2" charset="-79"/>
              </a:rPr>
              <a:t>          Multidrug-resistant TB  (MDR-TB)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E069D-7032-4926-AF80-2DE9F5F0CD22}"/>
              </a:ext>
            </a:extLst>
          </p:cNvPr>
          <p:cNvSpPr/>
          <p:nvPr/>
        </p:nvSpPr>
        <p:spPr>
          <a:xfrm>
            <a:off x="1205925" y="1358360"/>
            <a:ext cx="10408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3200" dirty="0"/>
              <a:t>TB wherein both isoniazid and rifampicin are ineffective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BB58F68-F32A-4FFB-9D3C-8FC3303A6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4" y="478363"/>
            <a:ext cx="1012885" cy="10128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281E1E-F197-4D4A-AFAC-DD41F8A081F3}"/>
              </a:ext>
            </a:extLst>
          </p:cNvPr>
          <p:cNvSpPr txBox="1"/>
          <p:nvPr/>
        </p:nvSpPr>
        <p:spPr>
          <a:xfrm>
            <a:off x="1043213" y="2521634"/>
            <a:ext cx="1073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haroni" panose="02010803020104030203" pitchFamily="2" charset="-79"/>
              </a:rPr>
              <a:t>          Rifampicin-resistant TB  (RR-TB)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3F6E91C-3DC3-498A-A804-13F67F0E4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9" y="2279029"/>
            <a:ext cx="1012885" cy="10128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602087-69D7-410E-936E-7B5E4798BC11}"/>
              </a:ext>
            </a:extLst>
          </p:cNvPr>
          <p:cNvSpPr/>
          <p:nvPr/>
        </p:nvSpPr>
        <p:spPr>
          <a:xfrm>
            <a:off x="1043213" y="3167965"/>
            <a:ext cx="10408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3200" dirty="0"/>
              <a:t>TB wherein rifampicin is ineffective (isoniazid may or may not be effective)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18C99C-DB43-499A-9A4A-AC9F0D366B60}"/>
              </a:ext>
            </a:extLst>
          </p:cNvPr>
          <p:cNvSpPr txBox="1"/>
          <p:nvPr/>
        </p:nvSpPr>
        <p:spPr>
          <a:xfrm>
            <a:off x="976929" y="4736420"/>
            <a:ext cx="1073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haroni" panose="02010803020104030203" pitchFamily="2" charset="-79"/>
              </a:rPr>
              <a:t>          Persons with MDR/RR-TB  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69D5761-97E8-45C0-8984-859918E51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5" y="4493815"/>
            <a:ext cx="1012885" cy="10128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8D7AAC7-D910-40DA-99D4-6A5650AB1EF4}"/>
              </a:ext>
            </a:extLst>
          </p:cNvPr>
          <p:cNvSpPr/>
          <p:nvPr/>
        </p:nvSpPr>
        <p:spPr>
          <a:xfrm>
            <a:off x="1027729" y="5459328"/>
            <a:ext cx="10408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3200" dirty="0"/>
              <a:t>All persons affected by either MDR or RR-TB and eligible for treatment with MDR-TB regimens</a:t>
            </a:r>
          </a:p>
        </p:txBody>
      </p:sp>
    </p:spTree>
    <p:extLst>
      <p:ext uri="{BB962C8B-B14F-4D97-AF65-F5344CB8AC3E}">
        <p14:creationId xmlns:p14="http://schemas.microsoft.com/office/powerpoint/2010/main" val="31202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  <p:bldP spid="12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D4DC-8941-4D87-8020-4133387C3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02" y="2867625"/>
            <a:ext cx="10515600" cy="3130549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Shorter all-oral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Bedaquiline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-containing regimen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Longer MDR-TB regimens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   BPaL regimen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3CC52A-D7B3-4054-9AC4-A4CE436D31AC}"/>
              </a:ext>
            </a:extLst>
          </p:cNvPr>
          <p:cNvSpPr txBox="1"/>
          <p:nvPr/>
        </p:nvSpPr>
        <p:spPr>
          <a:xfrm>
            <a:off x="1285102" y="3123721"/>
            <a:ext cx="601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24FCB-07CB-4CA6-96D1-E487E1779F1C}"/>
              </a:ext>
            </a:extLst>
          </p:cNvPr>
          <p:cNvSpPr txBox="1"/>
          <p:nvPr/>
        </p:nvSpPr>
        <p:spPr>
          <a:xfrm>
            <a:off x="1248032" y="3976641"/>
            <a:ext cx="60149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B6D83-355E-4FAD-AF12-08D75743D48E}"/>
              </a:ext>
            </a:extLst>
          </p:cNvPr>
          <p:cNvSpPr txBox="1"/>
          <p:nvPr/>
        </p:nvSpPr>
        <p:spPr>
          <a:xfrm>
            <a:off x="1248032" y="4793560"/>
            <a:ext cx="60149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78251A-1529-4369-996B-6A7658A366F1}"/>
              </a:ext>
            </a:extLst>
          </p:cNvPr>
          <p:cNvSpPr txBox="1">
            <a:spLocks/>
          </p:cNvSpPr>
          <p:nvPr/>
        </p:nvSpPr>
        <p:spPr>
          <a:xfrm>
            <a:off x="1822635" y="1325864"/>
            <a:ext cx="9978067" cy="1686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Regimens for MDR/RR-TB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6EE96-5FC5-40F4-90B6-A35AC95AD8D7}"/>
              </a:ext>
            </a:extLst>
          </p:cNvPr>
          <p:cNvSpPr txBox="1"/>
          <p:nvPr/>
        </p:nvSpPr>
        <p:spPr>
          <a:xfrm>
            <a:off x="870268" y="1723983"/>
            <a:ext cx="79465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66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9176-1DCF-47F3-944D-19A9F8794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405" y="1469468"/>
            <a:ext cx="6175518" cy="23876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Shorter all-oral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Bedaquiline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-containing regimen</a:t>
            </a:r>
            <a:b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0D40F-33B7-43DE-910C-421D9C9A5BEB}"/>
              </a:ext>
            </a:extLst>
          </p:cNvPr>
          <p:cNvSpPr txBox="1"/>
          <p:nvPr/>
        </p:nvSpPr>
        <p:spPr>
          <a:xfrm>
            <a:off x="764127" y="1261730"/>
            <a:ext cx="53668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n-US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292E3-785A-476B-B9AA-B7CC401D35A7}"/>
              </a:ext>
            </a:extLst>
          </p:cNvPr>
          <p:cNvSpPr txBox="1"/>
          <p:nvPr/>
        </p:nvSpPr>
        <p:spPr>
          <a:xfrm>
            <a:off x="993963" y="4085816"/>
            <a:ext cx="948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haroni" panose="02010803020104030203" pitchFamily="2" charset="-79"/>
              </a:rPr>
              <a:t>           Shorter MDR-TB regimen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7B1B734-7465-49A4-A674-239412E5E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63" y="3933317"/>
            <a:ext cx="1012885" cy="10128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A30AEA-EF15-4095-9BE5-4968B37E45AC}"/>
              </a:ext>
            </a:extLst>
          </p:cNvPr>
          <p:cNvSpPr txBox="1"/>
          <p:nvPr/>
        </p:nvSpPr>
        <p:spPr>
          <a:xfrm>
            <a:off x="2093529" y="47733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/>
              <a:t>A combination of medicines used to treat a person with MDR or RR-TB that lasts less than 12 months. The combination is usually fixed.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5AFB964-24A4-477C-9818-F2D88FDED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71" t="17596" r="42746" b="5986"/>
          <a:stretch/>
        </p:blipFill>
        <p:spPr>
          <a:xfrm>
            <a:off x="7820534" y="312490"/>
            <a:ext cx="2063745" cy="2958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D759EA-F658-4D15-A14C-D909BE089C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02" t="46999" r="21479" b="3461"/>
          <a:stretch/>
        </p:blipFill>
        <p:spPr>
          <a:xfrm>
            <a:off x="9447176" y="1127173"/>
            <a:ext cx="2063745" cy="295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B7A-BB80-4D0F-BE87-46372F79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12756"/>
            <a:ext cx="11239500" cy="1325563"/>
          </a:xfr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1. Shorter all-oral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Bedaquiline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         containing regimen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697E10DA-7D21-4B1C-BEFC-932C630D9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378980"/>
              </p:ext>
            </p:extLst>
          </p:nvPr>
        </p:nvGraphicFramePr>
        <p:xfrm>
          <a:off x="875271" y="2157310"/>
          <a:ext cx="10704615" cy="3619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248">
                  <a:extLst>
                    <a:ext uri="{9D8B030D-6E8A-4147-A177-3AD203B41FA5}">
                      <a16:colId xmlns:a16="http://schemas.microsoft.com/office/drawing/2014/main" val="1112588795"/>
                    </a:ext>
                  </a:extLst>
                </a:gridCol>
                <a:gridCol w="7613367">
                  <a:extLst>
                    <a:ext uri="{9D8B030D-6E8A-4147-A177-3AD203B41FA5}">
                      <a16:colId xmlns:a16="http://schemas.microsoft.com/office/drawing/2014/main" val="312729176"/>
                    </a:ext>
                  </a:extLst>
                </a:gridCol>
              </a:tblGrid>
              <a:tr h="632920">
                <a:tc>
                  <a:txBody>
                    <a:bodyPr/>
                    <a:lstStyle/>
                    <a:p>
                      <a:r>
                        <a:rPr lang="en-US" sz="3200" b="1" dirty="0"/>
                        <a:t>Duration</a:t>
                      </a:r>
                      <a:r>
                        <a:rPr lang="en-US" sz="3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72214"/>
                  </a:ext>
                </a:extLst>
              </a:tr>
              <a:tr h="1432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Composition*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*Standardized or fixed regimen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64640"/>
                  </a:ext>
                </a:extLst>
              </a:tr>
              <a:tr h="1165905">
                <a:tc>
                  <a:txBody>
                    <a:bodyPr/>
                    <a:lstStyle/>
                    <a:p>
                      <a:r>
                        <a:rPr lang="en-US" sz="3200" b="1" dirty="0"/>
                        <a:t>Modifications</a:t>
                      </a:r>
                    </a:p>
                    <a:p>
                      <a:endParaRPr lang="en-US" sz="3200" b="1" dirty="0"/>
                    </a:p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336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E60E2C-4684-4976-A3C2-988990099A45}"/>
              </a:ext>
            </a:extLst>
          </p:cNvPr>
          <p:cNvSpPr txBox="1"/>
          <p:nvPr/>
        </p:nvSpPr>
        <p:spPr>
          <a:xfrm>
            <a:off x="698500" y="529206"/>
            <a:ext cx="60149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EAE8C-AA58-4B09-AE45-83CBC4FCCF98}"/>
              </a:ext>
            </a:extLst>
          </p:cNvPr>
          <p:cNvSpPr txBox="1"/>
          <p:nvPr/>
        </p:nvSpPr>
        <p:spPr>
          <a:xfrm>
            <a:off x="875271" y="6030995"/>
            <a:ext cx="10608128" cy="64633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Bdq- bedaquiline   Lfx- levofloxacin   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Cfz-clofazimine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 pyrazinamide E-ethambutol   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Hh-high dose isoniazid     </a:t>
            </a:r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Eto- ethionamide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4A0B92-D4C7-422E-A2B2-CACF8C821FC0}"/>
              </a:ext>
            </a:extLst>
          </p:cNvPr>
          <p:cNvSpPr/>
          <p:nvPr/>
        </p:nvSpPr>
        <p:spPr>
          <a:xfrm>
            <a:off x="4190656" y="2976184"/>
            <a:ext cx="6585584" cy="965514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4-6 Bdq </a:t>
            </a:r>
            <a:r>
              <a:rPr lang="pt-BR" sz="2800" b="1" baseline="-25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(6m)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-Lfx-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Z-E-Hh-Eto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/</a:t>
            </a:r>
          </a:p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5 Lfx-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7A5FE-3136-4C24-B710-9369F94DB629}"/>
              </a:ext>
            </a:extLst>
          </p:cNvPr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82E4E-F8F8-441B-AD2C-18602D32EE65}"/>
              </a:ext>
            </a:extLst>
          </p:cNvPr>
          <p:cNvSpPr txBox="1"/>
          <p:nvPr/>
        </p:nvSpPr>
        <p:spPr>
          <a:xfrm>
            <a:off x="4130020" y="4393194"/>
            <a:ext cx="7186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200" dirty="0" err="1"/>
              <a:t>Prothionamide</a:t>
            </a:r>
            <a:r>
              <a:rPr lang="en-US" sz="2200" dirty="0"/>
              <a:t> instead of Ethionamide</a:t>
            </a:r>
          </a:p>
          <a:p>
            <a:pPr marL="457200" indent="-457200">
              <a:buFontTx/>
              <a:buChar char="-"/>
            </a:pPr>
            <a:r>
              <a:rPr lang="en-US" sz="2200" dirty="0"/>
              <a:t>Moxifloxacin instead of Levofloxacin  </a:t>
            </a:r>
          </a:p>
          <a:p>
            <a:pPr marL="284163" indent="-284163">
              <a:buFontTx/>
              <a:buNone/>
            </a:pPr>
            <a:r>
              <a:rPr lang="en-US" sz="2200" i="1" dirty="0"/>
              <a:t>* Other modifications to be done under  operational research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075DAF-AA69-4628-B124-E7AF892C2BC7}"/>
              </a:ext>
            </a:extLst>
          </p:cNvPr>
          <p:cNvSpPr txBox="1"/>
          <p:nvPr/>
        </p:nvSpPr>
        <p:spPr>
          <a:xfrm>
            <a:off x="9527059" y="2755557"/>
            <a:ext cx="815546" cy="35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B5D85-DF32-4ED0-A9C6-918BD014685A}"/>
              </a:ext>
            </a:extLst>
          </p:cNvPr>
          <p:cNvSpPr txBox="1"/>
          <p:nvPr/>
        </p:nvSpPr>
        <p:spPr>
          <a:xfrm>
            <a:off x="4190656" y="2251330"/>
            <a:ext cx="478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/>
              <a:t>9 months extendable to 11 months</a:t>
            </a:r>
          </a:p>
        </p:txBody>
      </p:sp>
      <p:pic>
        <p:nvPicPr>
          <p:cNvPr id="16" name="Picture 2" descr="Logo">
            <a:extLst>
              <a:ext uri="{FF2B5EF4-FFF2-40B4-BE49-F238E27FC236}">
                <a16:creationId xmlns:a16="http://schemas.microsoft.com/office/drawing/2014/main" id="{9A1854C0-3E6F-47CB-B85C-71FF106E9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0343695" y="715537"/>
            <a:ext cx="1236191" cy="919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50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110A-0959-496C-90B4-8C5671A66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778" y="3240386"/>
            <a:ext cx="9444022" cy="1244111"/>
          </a:xfr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</a:pPr>
            <a:r>
              <a:rPr lang="en-US" sz="2800" dirty="0"/>
              <a:t>Initial phase:               4-6 months of 7 drugs </a:t>
            </a:r>
          </a:p>
          <a:p>
            <a:pPr lvl="2">
              <a:lnSpc>
                <a:spcPct val="100000"/>
              </a:lnSpc>
            </a:pPr>
            <a:r>
              <a:rPr lang="en-US" sz="2800" dirty="0"/>
              <a:t>Continuation phase:  5 months of 4 drugs</a:t>
            </a:r>
          </a:p>
          <a:p>
            <a:pPr lvl="2"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A6A94-289B-4B3B-A0D9-4DC6BE41987E}"/>
              </a:ext>
            </a:extLst>
          </p:cNvPr>
          <p:cNvSpPr txBox="1"/>
          <p:nvPr/>
        </p:nvSpPr>
        <p:spPr>
          <a:xfrm>
            <a:off x="819149" y="6022078"/>
            <a:ext cx="10608128" cy="64633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Bdq- bedaquiline   Lfx- levofloxacin   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Cfz-clofazimine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 pyrazinamide E-ethambutol    Hh-high dose isoniazid     Eto- ethionamide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82D936E-B49B-4F2C-91D9-91A49307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BB0F78-4261-4FE3-8C95-ED175ACE54D6}"/>
              </a:ext>
            </a:extLst>
          </p:cNvPr>
          <p:cNvSpPr txBox="1">
            <a:spLocks/>
          </p:cNvSpPr>
          <p:nvPr/>
        </p:nvSpPr>
        <p:spPr>
          <a:xfrm>
            <a:off x="698500" y="512756"/>
            <a:ext cx="11239500" cy="13255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1. Shorter all-oral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Bedaquiline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         containing regimen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4D1FC-C4E9-4F40-9B62-4DC385BE455A}"/>
              </a:ext>
            </a:extLst>
          </p:cNvPr>
          <p:cNvSpPr txBox="1"/>
          <p:nvPr/>
        </p:nvSpPr>
        <p:spPr>
          <a:xfrm>
            <a:off x="698500" y="529206"/>
            <a:ext cx="60149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DEB622-0875-415D-8905-A6F3FC34AA1F}"/>
              </a:ext>
            </a:extLst>
          </p:cNvPr>
          <p:cNvSpPr/>
          <p:nvPr/>
        </p:nvSpPr>
        <p:spPr>
          <a:xfrm>
            <a:off x="2153134" y="2030045"/>
            <a:ext cx="8330231" cy="965514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4-6 Bdq </a:t>
            </a:r>
            <a:r>
              <a:rPr lang="pt-BR" sz="2800" b="1" baseline="-25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(6m)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-Lfx-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Z-E-Hh-Eto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/  5 Lfx-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C9EFB51-8D4B-404A-8DB7-AD8EEA43A029}"/>
              </a:ext>
            </a:extLst>
          </p:cNvPr>
          <p:cNvSpPr txBox="1">
            <a:spLocks/>
          </p:cNvSpPr>
          <p:nvPr/>
        </p:nvSpPr>
        <p:spPr>
          <a:xfrm>
            <a:off x="1425627" y="4484497"/>
            <a:ext cx="9444022" cy="149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2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800" i="1" dirty="0"/>
              <a:t>Example: a 50 kg MDR/RR-TB person with RR-TB (using WHO table of dosages) </a:t>
            </a:r>
          </a:p>
          <a:p>
            <a:pPr lvl="3">
              <a:lnSpc>
                <a:spcPct val="100000"/>
              </a:lnSpc>
            </a:pPr>
            <a:r>
              <a:rPr lang="en-US" sz="2600" i="1" dirty="0"/>
              <a:t>No. of pills to take daily:    18 tablets</a:t>
            </a:r>
          </a:p>
        </p:txBody>
      </p:sp>
      <p:pic>
        <p:nvPicPr>
          <p:cNvPr id="15" name="Picture 2" descr="Logo">
            <a:extLst>
              <a:ext uri="{FF2B5EF4-FFF2-40B4-BE49-F238E27FC236}">
                <a16:creationId xmlns:a16="http://schemas.microsoft.com/office/drawing/2014/main" id="{98E34109-16A4-4B2F-BEA6-9B1C184FF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0343695" y="715537"/>
            <a:ext cx="1236191" cy="919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2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B7A-BB80-4D0F-BE87-46372F79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12756"/>
            <a:ext cx="11239500" cy="1325563"/>
          </a:xfr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1. Shorter all-oral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Bedaquiline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        containing regimen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697E10DA-7D21-4B1C-BEFC-932C630D9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812892"/>
              </p:ext>
            </p:extLst>
          </p:nvPr>
        </p:nvGraphicFramePr>
        <p:xfrm>
          <a:off x="875271" y="2434488"/>
          <a:ext cx="10704615" cy="3134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248">
                  <a:extLst>
                    <a:ext uri="{9D8B030D-6E8A-4147-A177-3AD203B41FA5}">
                      <a16:colId xmlns:a16="http://schemas.microsoft.com/office/drawing/2014/main" val="1112588795"/>
                    </a:ext>
                  </a:extLst>
                </a:gridCol>
                <a:gridCol w="7613367">
                  <a:extLst>
                    <a:ext uri="{9D8B030D-6E8A-4147-A177-3AD203B41FA5}">
                      <a16:colId xmlns:a16="http://schemas.microsoft.com/office/drawing/2014/main" val="312729176"/>
                    </a:ext>
                  </a:extLst>
                </a:gridCol>
              </a:tblGrid>
              <a:tr h="3134219">
                <a:tc>
                  <a:txBody>
                    <a:bodyPr/>
                    <a:lstStyle/>
                    <a:p>
                      <a:r>
                        <a:rPr lang="en-US" sz="3200" b="1" dirty="0"/>
                        <a:t>Who qualify for the regimen? </a:t>
                      </a:r>
                    </a:p>
                    <a:p>
                      <a:endParaRPr lang="en-US" sz="3200" dirty="0"/>
                    </a:p>
                    <a:p>
                      <a:endParaRPr lang="en-US" sz="3200" b="1" dirty="0"/>
                    </a:p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0" indent="-457200">
                        <a:lnSpc>
                          <a:spcPct val="100000"/>
                        </a:lnSpc>
                        <a:buFontTx/>
                        <a:buChar char="-"/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722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E60E2C-4684-4976-A3C2-988990099A45}"/>
              </a:ext>
            </a:extLst>
          </p:cNvPr>
          <p:cNvSpPr txBox="1"/>
          <p:nvPr/>
        </p:nvSpPr>
        <p:spPr>
          <a:xfrm>
            <a:off x="698500" y="529206"/>
            <a:ext cx="60149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EAE8C-AA58-4B09-AE45-83CBC4FCCF98}"/>
              </a:ext>
            </a:extLst>
          </p:cNvPr>
          <p:cNvSpPr txBox="1"/>
          <p:nvPr/>
        </p:nvSpPr>
        <p:spPr>
          <a:xfrm>
            <a:off x="875271" y="6030995"/>
            <a:ext cx="10608128" cy="64633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Bdq- bedaquiline   Lfx- levofloxacin   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Cfz-clofazimine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 pyrazinamide E-ethambutol   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Hh-high dose isoniazid     </a:t>
            </a:r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Eto- ethionamide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7340DC45-F704-401A-9C1D-F9266DFF3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0343695" y="715537"/>
            <a:ext cx="1236191" cy="919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C7A5FE-3136-4C24-B710-9369F94DB629}"/>
              </a:ext>
            </a:extLst>
          </p:cNvPr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69112F6-8603-46F6-A1E9-75C07AD4CBB7}"/>
              </a:ext>
            </a:extLst>
          </p:cNvPr>
          <p:cNvSpPr/>
          <p:nvPr/>
        </p:nvSpPr>
        <p:spPr>
          <a:xfrm>
            <a:off x="999247" y="3547119"/>
            <a:ext cx="2794344" cy="1420297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4-6 Bdq </a:t>
            </a:r>
            <a:r>
              <a:rPr lang="pt-BR" sz="2800" b="1" baseline="-25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(6m)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-Lfx-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Z-E-Hh-Eto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/</a:t>
            </a:r>
          </a:p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5 Lfx-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542B6-9D25-44E8-84FD-76F490A788B9}"/>
              </a:ext>
            </a:extLst>
          </p:cNvPr>
          <p:cNvSpPr txBox="1"/>
          <p:nvPr/>
        </p:nvSpPr>
        <p:spPr>
          <a:xfrm>
            <a:off x="4050785" y="2595829"/>
            <a:ext cx="7291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Confirmed MDR/RR-TB by a laboratory result in whom fluoroquinolones are still effective (proven by a laboratory examination, example: LPA)</a:t>
            </a:r>
          </a:p>
          <a:p>
            <a:pPr marL="635000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use of second-line drugs used in this regimen &gt;1 month (unless confirmed effective)</a:t>
            </a:r>
          </a:p>
          <a:p>
            <a:pPr marL="635000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cs typeface="Calibri" panose="020F0502020204030204" pitchFamily="34" charset="0"/>
              </a:rPr>
              <a:t>Children </a:t>
            </a:r>
            <a:r>
              <a:rPr lang="en-US" sz="2400" u="sng" dirty="0">
                <a:cs typeface="Calibri" panose="020F0502020204030204" pitchFamily="34" charset="0"/>
              </a:rPr>
              <a:t>&gt;</a:t>
            </a:r>
            <a:r>
              <a:rPr lang="en-US" sz="2400" dirty="0">
                <a:cs typeface="Calibri" panose="020F0502020204030204" pitchFamily="34" charset="0"/>
              </a:rPr>
              <a:t>6 years old </a:t>
            </a:r>
          </a:p>
          <a:p>
            <a:pPr marL="635000" indent="-457200">
              <a:lnSpc>
                <a:spcPct val="100000"/>
              </a:lnSpc>
              <a:buFontTx/>
              <a:buChar char="-"/>
            </a:pPr>
            <a:r>
              <a:rPr lang="en-US" sz="2400" dirty="0">
                <a:cs typeface="Calibri" panose="020F0502020204030204" pitchFamily="34" charset="0"/>
              </a:rPr>
              <a:t>People living with HIV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B7A-BB80-4D0F-BE87-46372F79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12756"/>
            <a:ext cx="11239500" cy="1325563"/>
          </a:xfr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1. Shorter all-oral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Bedaquiline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           containing regimen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697E10DA-7D21-4B1C-BEFC-932C630D9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325848"/>
              </p:ext>
            </p:extLst>
          </p:nvPr>
        </p:nvGraphicFramePr>
        <p:xfrm>
          <a:off x="875271" y="2100649"/>
          <a:ext cx="10704615" cy="3398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248">
                  <a:extLst>
                    <a:ext uri="{9D8B030D-6E8A-4147-A177-3AD203B41FA5}">
                      <a16:colId xmlns:a16="http://schemas.microsoft.com/office/drawing/2014/main" val="1112588795"/>
                    </a:ext>
                  </a:extLst>
                </a:gridCol>
                <a:gridCol w="7613367">
                  <a:extLst>
                    <a:ext uri="{9D8B030D-6E8A-4147-A177-3AD203B41FA5}">
                      <a16:colId xmlns:a16="http://schemas.microsoft.com/office/drawing/2014/main" val="312729176"/>
                    </a:ext>
                  </a:extLst>
                </a:gridCol>
              </a:tblGrid>
              <a:tr h="3398108">
                <a:tc>
                  <a:txBody>
                    <a:bodyPr/>
                    <a:lstStyle/>
                    <a:p>
                      <a:r>
                        <a:rPr lang="en-US" sz="3200" b="1" dirty="0"/>
                        <a:t>Who do not qualify for the regimen? </a:t>
                      </a:r>
                    </a:p>
                    <a:p>
                      <a:endParaRPr lang="en-US" sz="3200" dirty="0"/>
                    </a:p>
                    <a:p>
                      <a:endParaRPr lang="en-US" sz="3200" b="1" dirty="0"/>
                    </a:p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>
                        <a:buFontTx/>
                        <a:buNone/>
                      </a:pPr>
                      <a:endParaRPr lang="en-US" sz="3200" i="1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722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E60E2C-4684-4976-A3C2-988990099A45}"/>
              </a:ext>
            </a:extLst>
          </p:cNvPr>
          <p:cNvSpPr txBox="1"/>
          <p:nvPr/>
        </p:nvSpPr>
        <p:spPr>
          <a:xfrm>
            <a:off x="698500" y="529206"/>
            <a:ext cx="60149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EAE8C-AA58-4B09-AE45-83CBC4FCCF98}"/>
              </a:ext>
            </a:extLst>
          </p:cNvPr>
          <p:cNvSpPr txBox="1"/>
          <p:nvPr/>
        </p:nvSpPr>
        <p:spPr>
          <a:xfrm>
            <a:off x="875271" y="6030995"/>
            <a:ext cx="10608128" cy="64633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Bdq- bedaquiline   Lfx- levofloxacin   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Cfz-clofazimine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 pyrazinamide E-ethambutol   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Hh-high dose isoniazid     </a:t>
            </a:r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Eto- ethionamide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7340DC45-F704-401A-9C1D-F9266DFF3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0297578" y="670329"/>
            <a:ext cx="1357684" cy="10104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C7A5FE-3136-4C24-B710-9369F94DB629}"/>
              </a:ext>
            </a:extLst>
          </p:cNvPr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69112F6-8603-46F6-A1E9-75C07AD4CBB7}"/>
              </a:ext>
            </a:extLst>
          </p:cNvPr>
          <p:cNvSpPr/>
          <p:nvPr/>
        </p:nvSpPr>
        <p:spPr>
          <a:xfrm>
            <a:off x="999247" y="3861851"/>
            <a:ext cx="2794344" cy="1420297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4-6 Bdq </a:t>
            </a:r>
            <a:r>
              <a:rPr lang="pt-BR" sz="2800" b="1" baseline="-25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(6m)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-Lfx-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Z-E-Hh-Eto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/</a:t>
            </a:r>
          </a:p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5 Lfx-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8338C-59E6-49E7-BE16-2D225E456AFF}"/>
              </a:ext>
            </a:extLst>
          </p:cNvPr>
          <p:cNvSpPr txBox="1"/>
          <p:nvPr/>
        </p:nvSpPr>
        <p:spPr>
          <a:xfrm>
            <a:off x="4135851" y="2212983"/>
            <a:ext cx="70569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3600" lvl="1" indent="-406400">
              <a:buFontTx/>
              <a:buChar char="-"/>
            </a:pPr>
            <a:r>
              <a:rPr lang="en-US" sz="3000" dirty="0">
                <a:cs typeface="Calibri" panose="020F0502020204030204" pitchFamily="34" charset="0"/>
              </a:rPr>
              <a:t>Confirmed or suspected ineffectiveness of a medicine in this regimen (except isoniazid)</a:t>
            </a:r>
          </a:p>
          <a:p>
            <a:pPr marL="863600" lvl="1" indent="-406400">
              <a:buFontTx/>
              <a:buChar char="-"/>
            </a:pPr>
            <a:r>
              <a:rPr lang="en-US" sz="3000" dirty="0">
                <a:cs typeface="Calibri" panose="020F0502020204030204" pitchFamily="34" charset="0"/>
              </a:rPr>
              <a:t>Pregnant</a:t>
            </a:r>
          </a:p>
          <a:p>
            <a:pPr marL="863600" lvl="1" indent="-406400">
              <a:buFontTx/>
              <a:buChar char="-"/>
            </a:pPr>
            <a:r>
              <a:rPr lang="en-US" sz="3000" i="1" dirty="0">
                <a:cs typeface="Calibri" panose="020F0502020204030204" pitchFamily="34" charset="0"/>
              </a:rPr>
              <a:t>Extensive TB disease</a:t>
            </a:r>
            <a:r>
              <a:rPr lang="en-US" sz="3000" dirty="0">
                <a:cs typeface="Calibri" panose="020F0502020204030204" pitchFamily="34" charset="0"/>
              </a:rPr>
              <a:t> </a:t>
            </a:r>
          </a:p>
          <a:p>
            <a:pPr marL="863600" lvl="1" indent="-406400">
              <a:buFontTx/>
              <a:buChar char="-"/>
            </a:pPr>
            <a:r>
              <a:rPr lang="en-US" sz="3000" i="1" dirty="0">
                <a:cs typeface="Calibri" panose="020F0502020204030204" pitchFamily="34" charset="0"/>
              </a:rPr>
              <a:t>Severe extrapulmonary TB</a:t>
            </a:r>
          </a:p>
        </p:txBody>
      </p:sp>
    </p:spTree>
    <p:extLst>
      <p:ext uri="{BB962C8B-B14F-4D97-AF65-F5344CB8AC3E}">
        <p14:creationId xmlns:p14="http://schemas.microsoft.com/office/powerpoint/2010/main" val="16666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7AFB-26D2-460F-BCF6-8652EA13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2F28-1243-411D-9BC8-7B655AFB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368" y="2815925"/>
            <a:ext cx="9250159" cy="315686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200" b="1" dirty="0"/>
              <a:t>In adults: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/>
              <a:t>By chest x-ray, TB that shows a </a:t>
            </a:r>
            <a:r>
              <a:rPr lang="en-US" sz="3200" u="sng" dirty="0"/>
              <a:t>space filled with air surrounded by a defined wall</a:t>
            </a:r>
            <a:r>
              <a:rPr lang="en-US" sz="3200" dirty="0"/>
              <a:t>  </a:t>
            </a:r>
            <a:r>
              <a:rPr lang="en-US" sz="3200" i="1" dirty="0"/>
              <a:t>(“cavity”) </a:t>
            </a:r>
            <a:r>
              <a:rPr lang="en-US" sz="3200" dirty="0"/>
              <a:t>on both lungs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/>
              <a:t>or </a:t>
            </a:r>
            <a:br>
              <a:rPr lang="en-US" sz="3200" dirty="0"/>
            </a:br>
            <a:r>
              <a:rPr lang="en-US" sz="3200" dirty="0"/>
              <a:t>TB that affects a significant portion of the lungs.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3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200" b="1" dirty="0"/>
              <a:t>In children: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200" dirty="0"/>
              <a:t>TB cavities, or TB occurring on both lungs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32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32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32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56FF3AF-51B3-4742-B11B-068D86FC8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4" y="1901872"/>
            <a:ext cx="1012885" cy="1012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189071-AD25-48B5-9496-0647E28849A6}"/>
              </a:ext>
            </a:extLst>
          </p:cNvPr>
          <p:cNvSpPr txBox="1"/>
          <p:nvPr/>
        </p:nvSpPr>
        <p:spPr>
          <a:xfrm>
            <a:off x="831350" y="2106395"/>
            <a:ext cx="948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haroni" panose="02010803020104030203" pitchFamily="2" charset="-79"/>
              </a:rPr>
              <a:t>           Extensive TB disease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C67F4-72AF-4ADB-BA44-CDEABFB119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50" t="42235" r="15834" b="10023"/>
          <a:stretch/>
        </p:blipFill>
        <p:spPr>
          <a:xfrm>
            <a:off x="9498280" y="116191"/>
            <a:ext cx="2539026" cy="26997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89C678-C85B-42F5-BCB7-19361A58621B}"/>
              </a:ext>
            </a:extLst>
          </p:cNvPr>
          <p:cNvSpPr/>
          <p:nvPr/>
        </p:nvSpPr>
        <p:spPr>
          <a:xfrm>
            <a:off x="7552935" y="66290"/>
            <a:ext cx="1879156" cy="102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https://i.pinimg.com/originals/62/7a/86/627a8651ef5ce669f7fbb2678f56feec.jpg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BE152A-68A2-410C-942E-F1D3B71B298E}"/>
              </a:ext>
            </a:extLst>
          </p:cNvPr>
          <p:cNvSpPr/>
          <p:nvPr/>
        </p:nvSpPr>
        <p:spPr>
          <a:xfrm>
            <a:off x="9256777" y="734340"/>
            <a:ext cx="1483724" cy="1148528"/>
          </a:xfrm>
          <a:custGeom>
            <a:avLst/>
            <a:gdLst>
              <a:gd name="connsiteX0" fmla="*/ 0 w 1483724"/>
              <a:gd name="connsiteY0" fmla="*/ 574264 h 1148528"/>
              <a:gd name="connsiteX1" fmla="*/ 741862 w 1483724"/>
              <a:gd name="connsiteY1" fmla="*/ 0 h 1148528"/>
              <a:gd name="connsiteX2" fmla="*/ 1483724 w 1483724"/>
              <a:gd name="connsiteY2" fmla="*/ 574264 h 1148528"/>
              <a:gd name="connsiteX3" fmla="*/ 741862 w 1483724"/>
              <a:gd name="connsiteY3" fmla="*/ 1148528 h 1148528"/>
              <a:gd name="connsiteX4" fmla="*/ 0 w 1483724"/>
              <a:gd name="connsiteY4" fmla="*/ 574264 h 11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3724" h="1148528" extrusionOk="0">
                <a:moveTo>
                  <a:pt x="0" y="574264"/>
                </a:moveTo>
                <a:cubicBezTo>
                  <a:pt x="8173" y="195629"/>
                  <a:pt x="369315" y="29944"/>
                  <a:pt x="741862" y="0"/>
                </a:cubicBezTo>
                <a:cubicBezTo>
                  <a:pt x="1081994" y="-26311"/>
                  <a:pt x="1492776" y="225369"/>
                  <a:pt x="1483724" y="574264"/>
                </a:cubicBezTo>
                <a:cubicBezTo>
                  <a:pt x="1558189" y="842201"/>
                  <a:pt x="1126461" y="1212537"/>
                  <a:pt x="741862" y="1148528"/>
                </a:cubicBezTo>
                <a:cubicBezTo>
                  <a:pt x="329942" y="1155757"/>
                  <a:pt x="57394" y="840939"/>
                  <a:pt x="0" y="57426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0E4320-F75F-402A-B703-AAADFBC9D43A}"/>
              </a:ext>
            </a:extLst>
          </p:cNvPr>
          <p:cNvSpPr/>
          <p:nvPr/>
        </p:nvSpPr>
        <p:spPr>
          <a:xfrm rot="1151407">
            <a:off x="10806690" y="1032340"/>
            <a:ext cx="1012885" cy="696126"/>
          </a:xfrm>
          <a:custGeom>
            <a:avLst/>
            <a:gdLst>
              <a:gd name="connsiteX0" fmla="*/ 0 w 1012885"/>
              <a:gd name="connsiteY0" fmla="*/ 348063 h 696126"/>
              <a:gd name="connsiteX1" fmla="*/ 506443 w 1012885"/>
              <a:gd name="connsiteY1" fmla="*/ 0 h 696126"/>
              <a:gd name="connsiteX2" fmla="*/ 1012886 w 1012885"/>
              <a:gd name="connsiteY2" fmla="*/ 348063 h 696126"/>
              <a:gd name="connsiteX3" fmla="*/ 506443 w 1012885"/>
              <a:gd name="connsiteY3" fmla="*/ 696126 h 696126"/>
              <a:gd name="connsiteX4" fmla="*/ 0 w 1012885"/>
              <a:gd name="connsiteY4" fmla="*/ 348063 h 69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885" h="696126" extrusionOk="0">
                <a:moveTo>
                  <a:pt x="0" y="348063"/>
                </a:moveTo>
                <a:cubicBezTo>
                  <a:pt x="4561" y="121521"/>
                  <a:pt x="279276" y="42318"/>
                  <a:pt x="506443" y="0"/>
                </a:cubicBezTo>
                <a:cubicBezTo>
                  <a:pt x="752262" y="-12811"/>
                  <a:pt x="1026486" y="108147"/>
                  <a:pt x="1012886" y="348063"/>
                </a:cubicBezTo>
                <a:cubicBezTo>
                  <a:pt x="1023883" y="533024"/>
                  <a:pt x="771393" y="733713"/>
                  <a:pt x="506443" y="696126"/>
                </a:cubicBezTo>
                <a:cubicBezTo>
                  <a:pt x="221439" y="713541"/>
                  <a:pt x="25801" y="517599"/>
                  <a:pt x="0" y="34806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7AFB-26D2-460F-BCF6-8652EA13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2F28-1243-411D-9BC8-7B655AFB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844" y="2891482"/>
            <a:ext cx="9250159" cy="333102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/>
              <a:t>In adults: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TB with many well-defined small nodules on chest x-ray </a:t>
            </a:r>
            <a:r>
              <a:rPr lang="en-US" sz="3200" i="1" dirty="0"/>
              <a:t>(“miliary or disseminated TB”)</a:t>
            </a:r>
            <a:r>
              <a:rPr lang="en-US" sz="3200" dirty="0"/>
              <a:t>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Or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TB affecting the covering of the brain and spinal cord </a:t>
            </a:r>
            <a:r>
              <a:rPr lang="en-US" sz="3200" i="1" dirty="0"/>
              <a:t>(TB “meningitis”)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200" i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/>
              <a:t>In children: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TB outside the lungs other than the lymph nodes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56FF3AF-51B3-4742-B11B-068D86FC8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5" y="1901872"/>
            <a:ext cx="1012885" cy="1012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189071-AD25-48B5-9496-0647E28849A6}"/>
              </a:ext>
            </a:extLst>
          </p:cNvPr>
          <p:cNvSpPr txBox="1"/>
          <p:nvPr/>
        </p:nvSpPr>
        <p:spPr>
          <a:xfrm>
            <a:off x="921693" y="2085148"/>
            <a:ext cx="948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haroni" panose="02010803020104030203" pitchFamily="2" charset="-79"/>
              </a:rPr>
              <a:t>           Severe extrapulmonary disease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6FB922-F39B-4E6A-9645-B6417B115B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11" t="44041" r="13303" b="3854"/>
          <a:stretch/>
        </p:blipFill>
        <p:spPr>
          <a:xfrm>
            <a:off x="9106930" y="0"/>
            <a:ext cx="2995693" cy="27786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E1D2E06-3DA3-433D-84DC-7C8F3D36CCA3}"/>
              </a:ext>
            </a:extLst>
          </p:cNvPr>
          <p:cNvSpPr/>
          <p:nvPr/>
        </p:nvSpPr>
        <p:spPr>
          <a:xfrm rot="20235310">
            <a:off x="10795324" y="671121"/>
            <a:ext cx="934180" cy="1369913"/>
          </a:xfrm>
          <a:custGeom>
            <a:avLst/>
            <a:gdLst>
              <a:gd name="connsiteX0" fmla="*/ 0 w 934180"/>
              <a:gd name="connsiteY0" fmla="*/ 684957 h 1369913"/>
              <a:gd name="connsiteX1" fmla="*/ 467090 w 934180"/>
              <a:gd name="connsiteY1" fmla="*/ 0 h 1369913"/>
              <a:gd name="connsiteX2" fmla="*/ 934180 w 934180"/>
              <a:gd name="connsiteY2" fmla="*/ 684957 h 1369913"/>
              <a:gd name="connsiteX3" fmla="*/ 467090 w 934180"/>
              <a:gd name="connsiteY3" fmla="*/ 1369914 h 1369913"/>
              <a:gd name="connsiteX4" fmla="*/ 0 w 934180"/>
              <a:gd name="connsiteY4" fmla="*/ 684957 h 136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80" h="1369913" extrusionOk="0">
                <a:moveTo>
                  <a:pt x="0" y="684957"/>
                </a:moveTo>
                <a:cubicBezTo>
                  <a:pt x="1336" y="296618"/>
                  <a:pt x="259106" y="40263"/>
                  <a:pt x="467090" y="0"/>
                </a:cubicBezTo>
                <a:cubicBezTo>
                  <a:pt x="638592" y="-32692"/>
                  <a:pt x="940647" y="283989"/>
                  <a:pt x="934180" y="684957"/>
                </a:cubicBezTo>
                <a:cubicBezTo>
                  <a:pt x="976910" y="1035004"/>
                  <a:pt x="704608" y="1422021"/>
                  <a:pt x="467090" y="1369914"/>
                </a:cubicBezTo>
                <a:cubicBezTo>
                  <a:pt x="182933" y="1455927"/>
                  <a:pt x="15929" y="1049237"/>
                  <a:pt x="0" y="684957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0906A6-CB76-4C71-9595-BC04BB057B13}"/>
              </a:ext>
            </a:extLst>
          </p:cNvPr>
          <p:cNvSpPr/>
          <p:nvPr/>
        </p:nvSpPr>
        <p:spPr>
          <a:xfrm rot="1670057">
            <a:off x="9279990" y="779761"/>
            <a:ext cx="998410" cy="1535334"/>
          </a:xfrm>
          <a:custGeom>
            <a:avLst/>
            <a:gdLst>
              <a:gd name="connsiteX0" fmla="*/ 0 w 998410"/>
              <a:gd name="connsiteY0" fmla="*/ 767667 h 1535334"/>
              <a:gd name="connsiteX1" fmla="*/ 499205 w 998410"/>
              <a:gd name="connsiteY1" fmla="*/ 0 h 1535334"/>
              <a:gd name="connsiteX2" fmla="*/ 998410 w 998410"/>
              <a:gd name="connsiteY2" fmla="*/ 767667 h 1535334"/>
              <a:gd name="connsiteX3" fmla="*/ 499205 w 998410"/>
              <a:gd name="connsiteY3" fmla="*/ 1535334 h 1535334"/>
              <a:gd name="connsiteX4" fmla="*/ 0 w 998410"/>
              <a:gd name="connsiteY4" fmla="*/ 767667 h 153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410" h="1535334" extrusionOk="0">
                <a:moveTo>
                  <a:pt x="0" y="767667"/>
                </a:moveTo>
                <a:cubicBezTo>
                  <a:pt x="5986" y="298668"/>
                  <a:pt x="230634" y="5745"/>
                  <a:pt x="499205" y="0"/>
                </a:cubicBezTo>
                <a:cubicBezTo>
                  <a:pt x="766096" y="-3332"/>
                  <a:pt x="1029731" y="233877"/>
                  <a:pt x="998410" y="767667"/>
                </a:cubicBezTo>
                <a:cubicBezTo>
                  <a:pt x="1022265" y="1175870"/>
                  <a:pt x="770536" y="1546474"/>
                  <a:pt x="499205" y="1535334"/>
                </a:cubicBezTo>
                <a:cubicBezTo>
                  <a:pt x="190530" y="1643618"/>
                  <a:pt x="17720" y="1176052"/>
                  <a:pt x="0" y="767667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09F3EF-1AF4-4599-9A09-909466338F2E}"/>
              </a:ext>
            </a:extLst>
          </p:cNvPr>
          <p:cNvSpPr/>
          <p:nvPr/>
        </p:nvSpPr>
        <p:spPr>
          <a:xfrm>
            <a:off x="5364087" y="127979"/>
            <a:ext cx="376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https://assets.cureus.com/uploads/figure/file/162619/lightbox_13d4deb0201211eb8fbe8fd4153d7c82-CXR.png</a:t>
            </a:r>
          </a:p>
        </p:txBody>
      </p:sp>
    </p:spTree>
    <p:extLst>
      <p:ext uri="{BB962C8B-B14F-4D97-AF65-F5344CB8AC3E}">
        <p14:creationId xmlns:p14="http://schemas.microsoft.com/office/powerpoint/2010/main" val="16885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 animBg="1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B7A-BB80-4D0F-BE87-46372F799E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517525" indent="-461963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Standard short all-oral regimen (SSOR)  (Philippine NTP):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7D7407-358C-0846-A2F5-2E620602E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Regimen 3   SSOR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tandard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hort all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/>
              <a:t>ral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/>
              <a:t>egimen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FD77D-D6ED-41F5-BDB7-F39D0F54E877}"/>
              </a:ext>
            </a:extLst>
          </p:cNvPr>
          <p:cNvSpPr txBox="1"/>
          <p:nvPr/>
        </p:nvSpPr>
        <p:spPr>
          <a:xfrm>
            <a:off x="838200" y="365125"/>
            <a:ext cx="60149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23A18-2989-5B45-AFED-DF0A8C0522E3}"/>
              </a:ext>
            </a:extLst>
          </p:cNvPr>
          <p:cNvSpPr txBox="1"/>
          <p:nvPr/>
        </p:nvSpPr>
        <p:spPr>
          <a:xfrm>
            <a:off x="912342" y="3228945"/>
            <a:ext cx="5018590" cy="9541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4-6 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Bdq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(6m)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Lfx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-Z-E-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Hhd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Pto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/5 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Lfx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-Z-E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66A38-795F-224D-9861-5CC28C5B6D39}"/>
              </a:ext>
            </a:extLst>
          </p:cNvPr>
          <p:cNvSpPr txBox="1"/>
          <p:nvPr/>
        </p:nvSpPr>
        <p:spPr>
          <a:xfrm>
            <a:off x="1384608" y="4810675"/>
            <a:ext cx="381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Duration: 9-11 months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BDA2F8A-DA3D-2D47-9598-C92F234B17EA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5181600" cy="45792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1" dirty="0"/>
              <a:t>Not </a:t>
            </a:r>
            <a:r>
              <a:rPr lang="en-US" sz="1400" dirty="0"/>
              <a:t>to be given to a patient with any of the following: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SG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Disseminated/extensive TB or severe/intractable extrapulmonary (EP) TB (e.g. TB Meningitis, Bone/Joint TB)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SG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Confirmed resistance to fluoroquinolone (Moxifloxacin/Levofloxacin)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SG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Exposure to Moxifloxacin/Levofloxacin, </a:t>
            </a:r>
            <a:r>
              <a:rPr lang="en-SG" sz="1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Bedaquiline</a:t>
            </a:r>
            <a:r>
              <a:rPr lang="en-SG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, Clofazimine, </a:t>
            </a:r>
            <a:r>
              <a:rPr lang="en-SG" sz="1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Prothionamide</a:t>
            </a:r>
            <a:r>
              <a:rPr lang="en-SG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 for &gt;1 month</a:t>
            </a:r>
          </a:p>
          <a:p>
            <a:pPr marL="228600" lvl="0" indent="-228600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SG" sz="1400" dirty="0">
                <a:ea typeface="MS Mincho" panose="02020609040205080304" pitchFamily="49" charset="-128"/>
                <a:cs typeface="Times New Roman" panose="02020603050405020304" pitchFamily="18" charset="0"/>
              </a:rPr>
              <a:t>Risk of toxicity or intolerance to any drugs in SSOR as manifested by:</a:t>
            </a:r>
          </a:p>
          <a:p>
            <a:pPr marL="800100" lvl="1" indent="-342900">
              <a:buFont typeface="Wingdings" pitchFamily="2" charset="2"/>
              <a:buChar char="Ø"/>
              <a:tabLst>
                <a:tab pos="342900" algn="l"/>
                <a:tab pos="342900" algn="l"/>
              </a:tabLst>
            </a:pPr>
            <a:r>
              <a:rPr lang="en-SG" sz="1400" b="0" dirty="0">
                <a:ea typeface="MS Mincho" panose="02020609040205080304" pitchFamily="49" charset="-128"/>
                <a:cs typeface="Times New Roman" panose="02020603050405020304" pitchFamily="18" charset="0"/>
              </a:rPr>
              <a:t>History of heart disease (heart failure, myocardial infarction, cardiac conduction abnormality, arrythmia)</a:t>
            </a:r>
          </a:p>
          <a:p>
            <a:pPr marL="800100" lvl="1" indent="-342900">
              <a:buFont typeface="Wingdings" pitchFamily="2" charset="2"/>
              <a:buChar char="Ø"/>
              <a:tabLst>
                <a:tab pos="342900" algn="l"/>
                <a:tab pos="342900" algn="l"/>
              </a:tabLst>
            </a:pPr>
            <a:r>
              <a:rPr lang="en-SG" sz="1400" b="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QTcF</a:t>
            </a:r>
            <a:r>
              <a:rPr lang="en-SG" sz="1400" b="0" dirty="0">
                <a:ea typeface="MS Mincho" panose="02020609040205080304" pitchFamily="49" charset="-128"/>
                <a:cs typeface="Times New Roman" panose="02020603050405020304" pitchFamily="18" charset="0"/>
              </a:rPr>
              <a:t> &gt;500 </a:t>
            </a:r>
            <a:r>
              <a:rPr lang="en-SG" sz="1400" b="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ms</a:t>
            </a:r>
            <a:endParaRPr lang="en-SG" sz="1400" b="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>
              <a:buFont typeface="Wingdings" pitchFamily="2" charset="2"/>
              <a:buChar char="Ø"/>
              <a:tabLst>
                <a:tab pos="342900" algn="l"/>
                <a:tab pos="342900" algn="l"/>
              </a:tabLst>
            </a:pPr>
            <a:r>
              <a:rPr lang="en-SG" sz="1400" b="0" dirty="0">
                <a:ea typeface="MS Mincho" panose="02020609040205080304" pitchFamily="49" charset="-128"/>
                <a:cs typeface="Times New Roman" panose="02020603050405020304" pitchFamily="18" charset="0"/>
              </a:rPr>
              <a:t>History of chronic active hepatitis (AST/ALT &gt;5 times elevated)</a:t>
            </a:r>
          </a:p>
          <a:p>
            <a:pPr marL="800100" lvl="1" indent="-342900">
              <a:buFont typeface="Wingdings" pitchFamily="2" charset="2"/>
              <a:buChar char="Ø"/>
              <a:tabLst>
                <a:tab pos="342900" algn="l"/>
                <a:tab pos="342900" algn="l"/>
              </a:tabLst>
            </a:pPr>
            <a:r>
              <a:rPr lang="en-SG" sz="1400" b="0" dirty="0">
                <a:ea typeface="MS Mincho" panose="02020609040205080304" pitchFamily="49" charset="-128"/>
                <a:cs typeface="Times New Roman" panose="02020603050405020304" pitchFamily="18" charset="0"/>
              </a:rPr>
              <a:t>History of chronic renal insufficiency (Creatinine Clearance &lt;20 mL/min)</a:t>
            </a:r>
          </a:p>
          <a:p>
            <a:endParaRPr lang="en-US" sz="1400" dirty="0"/>
          </a:p>
        </p:txBody>
      </p:sp>
      <p:pic>
        <p:nvPicPr>
          <p:cNvPr id="8" name="Picture 4" descr="Flag of the Philippines | Britannica">
            <a:extLst>
              <a:ext uri="{FF2B5EF4-FFF2-40B4-BE49-F238E27FC236}">
                <a16:creationId xmlns:a16="http://schemas.microsoft.com/office/drawing/2014/main" id="{4DF22AE2-3DA1-4C56-ADC1-ECE63177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42" y="1027906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5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4EEE-1A5D-4B3C-A05A-3D0A48DF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32" y="31049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8934-EFFF-4457-8F5A-27A63258A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32" y="1277492"/>
            <a:ext cx="6189522" cy="489935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 Anti-TB medicines 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First-line medicines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Second-line medicines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4271A0-0ABE-40EE-8C3E-E75178638121}"/>
              </a:ext>
            </a:extLst>
          </p:cNvPr>
          <p:cNvSpPr txBox="1">
            <a:spLocks/>
          </p:cNvSpPr>
          <p:nvPr/>
        </p:nvSpPr>
        <p:spPr>
          <a:xfrm>
            <a:off x="6577654" y="1277492"/>
            <a:ext cx="5303954" cy="4899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II. Regimens for TB 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Drug-susceptible TB 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Isoniazid-resistant TB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UcPeriod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MDR-TB regimens </a:t>
            </a:r>
          </a:p>
        </p:txBody>
      </p:sp>
    </p:spTree>
    <p:extLst>
      <p:ext uri="{BB962C8B-B14F-4D97-AF65-F5344CB8AC3E}">
        <p14:creationId xmlns:p14="http://schemas.microsoft.com/office/powerpoint/2010/main" val="81749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769795"/>
            <a:ext cx="12192000" cy="456682"/>
          </a:xfrm>
        </p:spPr>
        <p:txBody>
          <a:bodyPr>
            <a:noAutofit/>
          </a:bodyPr>
          <a:lstStyle/>
          <a:p>
            <a:r>
              <a:rPr lang="en-US" sz="3600" b="1" dirty="0"/>
              <a:t>Shorter all-oral </a:t>
            </a:r>
            <a:r>
              <a:rPr lang="en-US" sz="3600" b="1" dirty="0" err="1"/>
              <a:t>bedaquiline</a:t>
            </a:r>
            <a:r>
              <a:rPr lang="en-US" sz="3600" b="1" dirty="0"/>
              <a:t>-containing regimen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7800" y="1484804"/>
            <a:ext cx="5791200" cy="966298"/>
            <a:chOff x="0" y="1484804"/>
            <a:chExt cx="5054600" cy="966298"/>
          </a:xfrm>
          <a:solidFill>
            <a:schemeClr val="accent1"/>
          </a:solidFill>
        </p:grpSpPr>
        <p:sp>
          <p:nvSpPr>
            <p:cNvPr id="15" name="Rounded Rectangle 14"/>
            <p:cNvSpPr/>
            <p:nvPr/>
          </p:nvSpPr>
          <p:spPr>
            <a:xfrm>
              <a:off x="0" y="1484804"/>
              <a:ext cx="5054600" cy="966298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          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WHO Recommendation</a:t>
              </a:r>
            </a:p>
          </p:txBody>
        </p:sp>
        <p:pic>
          <p:nvPicPr>
            <p:cNvPr id="2050" name="Picture 2" descr="Logo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25" y="1584311"/>
              <a:ext cx="855890" cy="8039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9" name="Rounded Rectangle 18"/>
          <p:cNvSpPr/>
          <p:nvPr/>
        </p:nvSpPr>
        <p:spPr>
          <a:xfrm>
            <a:off x="6179124" y="1484803"/>
            <a:ext cx="5847775" cy="966299"/>
          </a:xfrm>
          <a:prstGeom prst="roundRect">
            <a:avLst/>
          </a:prstGeom>
          <a:solidFill>
            <a:srgbClr val="45B74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Philippine Setting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77800" y="2532281"/>
            <a:ext cx="5791200" cy="3957419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ysClr val="windowText" lastClr="000000"/>
              </a:solidFill>
              <a:cs typeface="Aharoni" panose="02010803020104030203" pitchFamily="2" charset="-79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79125" y="2544638"/>
            <a:ext cx="5847774" cy="395741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562" y="2843043"/>
            <a:ext cx="528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Shorter all-oral</a:t>
            </a: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bedaquiline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-containing regimen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6200" y="2843044"/>
            <a:ext cx="513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Regimen 3:</a:t>
            </a:r>
            <a:r>
              <a:rPr lang="en-US" sz="2400" b="1" dirty="0">
                <a:solidFill>
                  <a:srgbClr val="00B050"/>
                </a:solidFill>
              </a:rPr>
              <a:t> Standard Short all-oral Regimen (SSOR)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012F3A-D215-E14F-8CFB-0FE94CD29CDF}"/>
              </a:ext>
            </a:extLst>
          </p:cNvPr>
          <p:cNvSpPr txBox="1"/>
          <p:nvPr/>
        </p:nvSpPr>
        <p:spPr>
          <a:xfrm>
            <a:off x="6426200" y="4084189"/>
            <a:ext cx="5359400" cy="95410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4-6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Bdq</a:t>
            </a:r>
            <a:r>
              <a:rPr lang="pt-BR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(6m)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-Lfx-Cfz-Z-E-Hhd-Eto / </a:t>
            </a:r>
          </a:p>
          <a:p>
            <a:pPr algn="ctr"/>
            <a:r>
              <a:rPr lang="pt-B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Lfx-Cfz-Z-E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8906" y="5532720"/>
            <a:ext cx="4461161" cy="7812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9-11 months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72430" y="5594505"/>
            <a:ext cx="4461161" cy="78909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9-11 months </a:t>
            </a:r>
          </a:p>
        </p:txBody>
      </p:sp>
      <p:pic>
        <p:nvPicPr>
          <p:cNvPr id="28" name="Picture 4" descr="Flag of the Philippines | Britann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2" y="1673353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Footer Placeholder 13">
            <a:extLst>
              <a:ext uri="{FF2B5EF4-FFF2-40B4-BE49-F238E27FC236}">
                <a16:creationId xmlns:a16="http://schemas.microsoft.com/office/drawing/2014/main" id="{7019FE29-AC81-49E3-81E0-CD0A077A8839}"/>
              </a:ext>
            </a:extLst>
          </p:cNvPr>
          <p:cNvSpPr txBox="1">
            <a:spLocks/>
          </p:cNvSpPr>
          <p:nvPr/>
        </p:nvSpPr>
        <p:spPr>
          <a:xfrm>
            <a:off x="3672840" y="6578597"/>
            <a:ext cx="48463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b="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Department of Health – National TB Control Program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8B990CC-69D5-4494-9539-CD1AD059E907}"/>
              </a:ext>
            </a:extLst>
          </p:cNvPr>
          <p:cNvSpPr/>
          <p:nvPr/>
        </p:nvSpPr>
        <p:spPr>
          <a:xfrm>
            <a:off x="577446" y="4116356"/>
            <a:ext cx="5050855" cy="965514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4-6 Bdq </a:t>
            </a:r>
            <a:r>
              <a:rPr lang="pt-BR" sz="2800" b="1" baseline="-25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(6m)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-Lfx-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Z-E-Hh-Eto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/  5 Lfx-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B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8954" y="2537600"/>
            <a:ext cx="8087945" cy="3957419"/>
            <a:chOff x="3865017" y="3527083"/>
            <a:chExt cx="8087945" cy="3957419"/>
          </a:xfrm>
        </p:grpSpPr>
        <p:sp>
          <p:nvSpPr>
            <p:cNvPr id="24" name="Rounded Rectangle 23"/>
            <p:cNvSpPr/>
            <p:nvPr/>
          </p:nvSpPr>
          <p:spPr>
            <a:xfrm>
              <a:off x="3865017" y="3527083"/>
              <a:ext cx="8087945" cy="3957419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r>
                <a:rPr lang="en-US" sz="2800" b="1" dirty="0">
                  <a:solidFill>
                    <a:schemeClr val="tx1"/>
                  </a:solidFill>
                </a:rPr>
                <a:t>  SSOR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should NOT be given </a:t>
              </a:r>
              <a:r>
                <a:rPr lang="en-US" b="1" dirty="0">
                  <a:solidFill>
                    <a:schemeClr val="tx1"/>
                  </a:solidFill>
                </a:rPr>
                <a:t>to a patient who has </a:t>
              </a:r>
              <a:r>
                <a:rPr lang="en-US" b="1" dirty="0">
                  <a:solidFill>
                    <a:srgbClr val="FF0000"/>
                  </a:solidFill>
                </a:rPr>
                <a:t>ANY ONE </a:t>
              </a:r>
              <a:r>
                <a:rPr lang="en-US" b="1" dirty="0">
                  <a:solidFill>
                    <a:schemeClr val="tx1"/>
                  </a:solidFill>
                </a:rPr>
                <a:t>of the following:</a:t>
              </a:r>
            </a:p>
            <a:p>
              <a:pPr fontAlgn="ctr"/>
              <a:endParaRPr lang="en-PH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SG" sz="1600" b="1" dirty="0">
                  <a:solidFill>
                    <a:schemeClr val="tx1"/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Disseminated/extensive</a:t>
              </a:r>
              <a:r>
                <a:rPr lang="en-SG" sz="1600" dirty="0">
                  <a:solidFill>
                    <a:schemeClr val="tx1"/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 TB or </a:t>
              </a:r>
              <a:r>
                <a:rPr lang="en-SG" sz="1600" b="1" dirty="0">
                  <a:solidFill>
                    <a:schemeClr val="tx1"/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severe/intractable</a:t>
              </a:r>
              <a:r>
                <a:rPr lang="en-SG" sz="1600" dirty="0">
                  <a:solidFill>
                    <a:schemeClr val="tx1"/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en-SG" sz="1600" dirty="0" err="1">
                  <a:solidFill>
                    <a:schemeClr val="tx1"/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extrapulmonary</a:t>
              </a:r>
              <a:r>
                <a:rPr lang="en-SG" sz="1600" dirty="0">
                  <a:solidFill>
                    <a:schemeClr val="tx1"/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 (EP) TB (e.g. TB meningitis, bone/joint TB)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SG" sz="16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SG" sz="1600" b="1" dirty="0">
                  <a:solidFill>
                    <a:schemeClr val="tx1"/>
                  </a:solidFill>
                </a:rPr>
                <a:t>Resistance</a:t>
              </a:r>
              <a:r>
                <a:rPr lang="en-SG" sz="1600" dirty="0">
                  <a:solidFill>
                    <a:schemeClr val="tx1"/>
                  </a:solidFill>
                </a:rPr>
                <a:t> to fluoroquinolone (moxifloxacin/levofloxacin)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PH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SG" sz="1600" b="1" dirty="0">
                  <a:solidFill>
                    <a:schemeClr val="tx1"/>
                  </a:solidFill>
                </a:rPr>
                <a:t>Exposure</a:t>
              </a:r>
              <a:r>
                <a:rPr lang="en-SG" sz="1600" dirty="0">
                  <a:solidFill>
                    <a:schemeClr val="tx1"/>
                  </a:solidFill>
                </a:rPr>
                <a:t> to fluoroquinolone (moxifloxacin/levofloxacin), </a:t>
              </a:r>
              <a:r>
                <a:rPr lang="en-SG" sz="1600" dirty="0" err="1">
                  <a:solidFill>
                    <a:schemeClr val="tx1"/>
                  </a:solidFill>
                </a:rPr>
                <a:t>bedaquiline</a:t>
              </a:r>
              <a:r>
                <a:rPr lang="en-SG" sz="1600" dirty="0">
                  <a:solidFill>
                    <a:schemeClr val="tx1"/>
                  </a:solidFill>
                </a:rPr>
                <a:t>, </a:t>
              </a:r>
              <a:r>
                <a:rPr lang="en-SG" sz="1600" dirty="0" err="1">
                  <a:solidFill>
                    <a:schemeClr val="tx1"/>
                  </a:solidFill>
                </a:rPr>
                <a:t>clofazimine</a:t>
              </a:r>
              <a:r>
                <a:rPr lang="en-SG" sz="1600" dirty="0">
                  <a:solidFill>
                    <a:schemeClr val="tx1"/>
                  </a:solidFill>
                </a:rPr>
                <a:t>, or </a:t>
              </a:r>
              <a:r>
                <a:rPr lang="en-SG" sz="1600" dirty="0" err="1">
                  <a:solidFill>
                    <a:schemeClr val="tx1"/>
                  </a:solidFill>
                </a:rPr>
                <a:t>prothionamide</a:t>
              </a:r>
              <a:r>
                <a:rPr lang="en-SG" sz="1600" dirty="0">
                  <a:solidFill>
                    <a:schemeClr val="tx1"/>
                  </a:solidFill>
                </a:rPr>
                <a:t> for more than 1 month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PH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SG" sz="1600" b="1" dirty="0">
                  <a:solidFill>
                    <a:schemeClr val="tx1"/>
                  </a:solidFill>
                </a:rPr>
                <a:t>Risk of toxicity or intolerance</a:t>
              </a:r>
              <a:r>
                <a:rPr lang="en-SG" sz="1600" dirty="0">
                  <a:solidFill>
                    <a:schemeClr val="tx1"/>
                  </a:solidFill>
                </a:rPr>
                <a:t> to any drugs in SLOR FQ-S including:</a:t>
              </a:r>
              <a:endParaRPr lang="en-PH" sz="1600" dirty="0">
                <a:solidFill>
                  <a:schemeClr val="tx1"/>
                </a:solidFill>
              </a:endParaRPr>
            </a:p>
            <a:p>
              <a:pPr marL="742950" lvl="1" indent="-285750" fontAlgn="t">
                <a:buFont typeface="Wingdings" panose="05000000000000000000" pitchFamily="2" charset="2"/>
                <a:buChar char="§"/>
              </a:pPr>
              <a:r>
                <a:rPr lang="en-SG" sz="1600" dirty="0">
                  <a:solidFill>
                    <a:schemeClr val="tx1"/>
                  </a:solidFill>
                </a:rPr>
                <a:t>History of heart disease</a:t>
              </a:r>
            </a:p>
            <a:p>
              <a:pPr marL="742950" lvl="1" indent="-285750" fontAlgn="t">
                <a:buFont typeface="Wingdings" panose="05000000000000000000" pitchFamily="2" charset="2"/>
                <a:buChar char="§"/>
              </a:pPr>
              <a:r>
                <a:rPr lang="en-SG" sz="1600" dirty="0">
                  <a:solidFill>
                    <a:schemeClr val="tx1"/>
                  </a:solidFill>
                </a:rPr>
                <a:t>History of chronic active hepatitis</a:t>
              </a:r>
            </a:p>
            <a:p>
              <a:pPr marL="742950" lvl="1" indent="-285750" fontAlgn="t">
                <a:buFont typeface="Wingdings" panose="05000000000000000000" pitchFamily="2" charset="2"/>
                <a:buChar char="§"/>
              </a:pPr>
              <a:r>
                <a:rPr lang="en-SG" sz="1600" dirty="0">
                  <a:solidFill>
                    <a:schemeClr val="tx1"/>
                  </a:solidFill>
                </a:rPr>
                <a:t>History of chronic renal insufficiency</a:t>
              </a:r>
              <a:endParaRPr lang="en-PH" sz="1600" dirty="0">
                <a:solidFill>
                  <a:schemeClr val="tx1"/>
                </a:solidFill>
              </a:endParaRPr>
            </a:p>
            <a:p>
              <a:pPr marL="742950" lvl="1" indent="-285750" fontAlgn="t">
                <a:buFont typeface="Wingdings" panose="05000000000000000000" pitchFamily="2" charset="2"/>
                <a:buChar char="§"/>
              </a:pPr>
              <a:r>
                <a:rPr lang="en-SG" sz="1600" dirty="0">
                  <a:solidFill>
                    <a:schemeClr val="tx1"/>
                  </a:solidFill>
                </a:rPr>
                <a:t>Severe anemia</a:t>
              </a:r>
              <a:endParaRPr lang="en-PH" sz="1600" dirty="0">
                <a:solidFill>
                  <a:schemeClr val="tx1"/>
                </a:solidFill>
              </a:endParaRPr>
            </a:p>
          </p:txBody>
        </p:sp>
        <p:pic>
          <p:nvPicPr>
            <p:cNvPr id="27" name="Picture 4" descr="Warning gif animated 7 » GIF Images Download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3794" y="5448444"/>
              <a:ext cx="912167" cy="74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16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17" grpId="0" animBg="1"/>
      <p:bldP spid="21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D4DC-8941-4D87-8020-4133387C3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02" y="2867625"/>
            <a:ext cx="10515600" cy="3130549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Shorter all-oral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Bedaquiline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-containing regimen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Longer MDR-TB regimens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   BPaL regimen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3CC52A-D7B3-4054-9AC4-A4CE436D31AC}"/>
              </a:ext>
            </a:extLst>
          </p:cNvPr>
          <p:cNvSpPr txBox="1"/>
          <p:nvPr/>
        </p:nvSpPr>
        <p:spPr>
          <a:xfrm>
            <a:off x="1285102" y="3123721"/>
            <a:ext cx="60149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24FCB-07CB-4CA6-96D1-E487E1779F1C}"/>
              </a:ext>
            </a:extLst>
          </p:cNvPr>
          <p:cNvSpPr txBox="1"/>
          <p:nvPr/>
        </p:nvSpPr>
        <p:spPr>
          <a:xfrm>
            <a:off x="1248032" y="3976641"/>
            <a:ext cx="601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B6D83-355E-4FAD-AF12-08D75743D48E}"/>
              </a:ext>
            </a:extLst>
          </p:cNvPr>
          <p:cNvSpPr txBox="1"/>
          <p:nvPr/>
        </p:nvSpPr>
        <p:spPr>
          <a:xfrm>
            <a:off x="1248032" y="4793560"/>
            <a:ext cx="60149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78251A-1529-4369-996B-6A7658A366F1}"/>
              </a:ext>
            </a:extLst>
          </p:cNvPr>
          <p:cNvSpPr txBox="1">
            <a:spLocks/>
          </p:cNvSpPr>
          <p:nvPr/>
        </p:nvSpPr>
        <p:spPr>
          <a:xfrm>
            <a:off x="1822635" y="1325864"/>
            <a:ext cx="9978067" cy="1686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Regimens for MDR/RR-TB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6EE96-5FC5-40F4-90B6-A35AC95AD8D7}"/>
              </a:ext>
            </a:extLst>
          </p:cNvPr>
          <p:cNvSpPr txBox="1"/>
          <p:nvPr/>
        </p:nvSpPr>
        <p:spPr>
          <a:xfrm>
            <a:off x="870268" y="1723983"/>
            <a:ext cx="79465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77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9176-1DCF-47F3-944D-19A9F8794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395" y="1446776"/>
            <a:ext cx="4871799" cy="23876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Longer MDR-TB regimens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0D40F-33B7-43DE-910C-421D9C9A5BEB}"/>
              </a:ext>
            </a:extLst>
          </p:cNvPr>
          <p:cNvSpPr txBox="1"/>
          <p:nvPr/>
        </p:nvSpPr>
        <p:spPr>
          <a:xfrm>
            <a:off x="1038317" y="1043658"/>
            <a:ext cx="79465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en-US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292E3-785A-476B-B9AA-B7CC401D35A7}"/>
              </a:ext>
            </a:extLst>
          </p:cNvPr>
          <p:cNvSpPr txBox="1"/>
          <p:nvPr/>
        </p:nvSpPr>
        <p:spPr>
          <a:xfrm>
            <a:off x="858039" y="2970045"/>
            <a:ext cx="948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haroni" panose="02010803020104030203" pitchFamily="2" charset="-79"/>
              </a:rPr>
              <a:t>           Longer MDR-TB regimen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7B1B734-7465-49A4-A674-239412E5E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9" y="2821491"/>
            <a:ext cx="1012885" cy="10128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A30AEA-EF15-4095-9BE5-4968B37E45AC}"/>
              </a:ext>
            </a:extLst>
          </p:cNvPr>
          <p:cNvSpPr txBox="1"/>
          <p:nvPr/>
        </p:nvSpPr>
        <p:spPr>
          <a:xfrm>
            <a:off x="2065395" y="3810640"/>
            <a:ext cx="9485086" cy="22467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/>
              <a:t>A combination of medicines used to treat a person with MDR or RR-TB that lasts at least 18 months. The combination is based on the WHO recommended </a:t>
            </a:r>
            <a:r>
              <a:rPr lang="en-US" sz="2800" b="1" dirty="0"/>
              <a:t>grouping of DR-TB medicines </a:t>
            </a:r>
            <a:r>
              <a:rPr lang="en-US" sz="2800" dirty="0"/>
              <a:t>ranked according to priority. It includes a minimum number of medicines considered to be effective.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EC68DA5-2844-48DA-9686-0E9EDC2BB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71" t="17596" r="42746" b="5986"/>
          <a:stretch/>
        </p:blipFill>
        <p:spPr>
          <a:xfrm>
            <a:off x="8297483" y="294756"/>
            <a:ext cx="1866097" cy="26752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2837A9-0B40-4093-A915-A1A5772D26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02" t="46999" r="21479" b="3461"/>
          <a:stretch/>
        </p:blipFill>
        <p:spPr>
          <a:xfrm>
            <a:off x="9698646" y="1038219"/>
            <a:ext cx="1866097" cy="26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812C-8A60-4A01-BB2B-38262ECE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330" y="0"/>
            <a:ext cx="10940394" cy="117715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grouping of DR-TB drugs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67771-CEA6-4EDA-AC6E-2001CC626FD0}"/>
              </a:ext>
            </a:extLst>
          </p:cNvPr>
          <p:cNvSpPr txBox="1"/>
          <p:nvPr/>
        </p:nvSpPr>
        <p:spPr>
          <a:xfrm>
            <a:off x="188779" y="1022124"/>
            <a:ext cx="2145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Most important  second-line anti-TB medicines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70D0FA-F1DB-40A3-A8E9-3282FBC81895}"/>
              </a:ext>
            </a:extLst>
          </p:cNvPr>
          <p:cNvCxnSpPr>
            <a:cxnSpLocks/>
          </p:cNvCxnSpPr>
          <p:nvPr/>
        </p:nvCxnSpPr>
        <p:spPr>
          <a:xfrm>
            <a:off x="1588710" y="1622967"/>
            <a:ext cx="530022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ACB076-56F1-4360-8451-AA2A2DC74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104523"/>
              </p:ext>
            </p:extLst>
          </p:nvPr>
        </p:nvGraphicFramePr>
        <p:xfrm>
          <a:off x="2118732" y="913186"/>
          <a:ext cx="881174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37">
                  <a:extLst>
                    <a:ext uri="{9D8B030D-6E8A-4147-A177-3AD203B41FA5}">
                      <a16:colId xmlns:a16="http://schemas.microsoft.com/office/drawing/2014/main" val="1687449075"/>
                    </a:ext>
                  </a:extLst>
                </a:gridCol>
                <a:gridCol w="4527588">
                  <a:extLst>
                    <a:ext uri="{9D8B030D-6E8A-4147-A177-3AD203B41FA5}">
                      <a16:colId xmlns:a16="http://schemas.microsoft.com/office/drawing/2014/main" val="1030398843"/>
                    </a:ext>
                  </a:extLst>
                </a:gridCol>
                <a:gridCol w="2047415">
                  <a:extLst>
                    <a:ext uri="{9D8B030D-6E8A-4147-A177-3AD203B41FA5}">
                      <a16:colId xmlns:a16="http://schemas.microsoft.com/office/drawing/2014/main" val="3463782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Groups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Medicine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Abbreviation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12958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Group A</a:t>
                      </a:r>
                    </a:p>
                    <a:p>
                      <a:endParaRPr lang="en-US" sz="2000" b="0" dirty="0"/>
                    </a:p>
                    <a:p>
                      <a:r>
                        <a:rPr lang="en-US" sz="2000" b="0" dirty="0"/>
                        <a:t>Include all three medicines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Fluoroquinolones: Levofloxacin or Moxifloxacin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Lfx</a:t>
                      </a: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or </a:t>
                      </a:r>
                    </a:p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Mfx</a:t>
                      </a: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9772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Bedaquiline</a:t>
                      </a: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Bdq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585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Linezolid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Lzd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8688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Group B</a:t>
                      </a:r>
                    </a:p>
                    <a:p>
                      <a:r>
                        <a:rPr lang="en-US" sz="2000" b="0" dirty="0"/>
                        <a:t>Add one or both medicines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Clofazimine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Cfz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365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Cycloserine</a:t>
                      </a:r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or Terizidone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Cs or </a:t>
                      </a:r>
                      <a:r>
                        <a:rPr lang="en-US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Trd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052216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Group C</a:t>
                      </a:r>
                    </a:p>
                    <a:p>
                      <a:endParaRPr lang="en-US" sz="2000" b="0" dirty="0"/>
                    </a:p>
                    <a:p>
                      <a:r>
                        <a:rPr lang="en-US" sz="2000" b="0" dirty="0"/>
                        <a:t>Add to complete the regimen, and when medicines from Groups A and B cannot be used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Ethambutol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6418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Delamanid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Dlm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0326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Pyrazinamide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6075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Imipenem-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Cilastatin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or </a:t>
                      </a:r>
                    </a:p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Meropenen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Ipm-Cln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Mpn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325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Amikacin (or Streptomycin)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Am (or 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7911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Ethionamide or 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prothionamide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Eto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or 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Pto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6206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Para-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aminosalicyclic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acid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22823"/>
                  </a:ext>
                </a:extLst>
              </a:tr>
            </a:tbl>
          </a:graphicData>
        </a:graphic>
      </p:graphicFrame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DE699F05-C48A-4BEC-B5C1-E3D7766A8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1211922" y="84344"/>
            <a:ext cx="980078" cy="72939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6546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B7A-BB80-4D0F-BE87-46372F79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12756"/>
            <a:ext cx="11239500" cy="1325563"/>
          </a:xfr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Longer MDR/RR-TB regimens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697E10DA-7D21-4B1C-BEFC-932C630D9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782642"/>
              </p:ext>
            </p:extLst>
          </p:nvPr>
        </p:nvGraphicFramePr>
        <p:xfrm>
          <a:off x="875271" y="2157310"/>
          <a:ext cx="10704615" cy="413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248">
                  <a:extLst>
                    <a:ext uri="{9D8B030D-6E8A-4147-A177-3AD203B41FA5}">
                      <a16:colId xmlns:a16="http://schemas.microsoft.com/office/drawing/2014/main" val="1112588795"/>
                    </a:ext>
                  </a:extLst>
                </a:gridCol>
                <a:gridCol w="7613367">
                  <a:extLst>
                    <a:ext uri="{9D8B030D-6E8A-4147-A177-3AD203B41FA5}">
                      <a16:colId xmlns:a16="http://schemas.microsoft.com/office/drawing/2014/main" val="312729176"/>
                    </a:ext>
                  </a:extLst>
                </a:gridCol>
              </a:tblGrid>
              <a:tr h="632920">
                <a:tc>
                  <a:txBody>
                    <a:bodyPr/>
                    <a:lstStyle/>
                    <a:p>
                      <a:r>
                        <a:rPr lang="en-US" sz="3200" b="1" dirty="0"/>
                        <a:t>Duration</a:t>
                      </a:r>
                      <a:r>
                        <a:rPr lang="en-US" sz="3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72214"/>
                  </a:ext>
                </a:extLst>
              </a:tr>
              <a:tr h="1432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Composition*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*Standardized or non-standardized regimens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  <a:p>
                      <a:endParaRPr lang="en-US" sz="3600" dirty="0"/>
                    </a:p>
                    <a:p>
                      <a:endParaRPr lang="en-US" sz="3600" dirty="0"/>
                    </a:p>
                    <a:p>
                      <a:endParaRPr lang="en-US" sz="3600" dirty="0"/>
                    </a:p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646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E60E2C-4684-4976-A3C2-988990099A45}"/>
              </a:ext>
            </a:extLst>
          </p:cNvPr>
          <p:cNvSpPr txBox="1"/>
          <p:nvPr/>
        </p:nvSpPr>
        <p:spPr>
          <a:xfrm>
            <a:off x="698500" y="512756"/>
            <a:ext cx="60149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4A0B92-D4C7-422E-A2B2-CACF8C821FC0}"/>
              </a:ext>
            </a:extLst>
          </p:cNvPr>
          <p:cNvSpPr/>
          <p:nvPr/>
        </p:nvSpPr>
        <p:spPr>
          <a:xfrm>
            <a:off x="4053183" y="2869485"/>
            <a:ext cx="7430216" cy="1325563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lvl="1"/>
            <a:r>
              <a:rPr lang="en-US" sz="2000" dirty="0">
                <a:solidFill>
                  <a:schemeClr val="tx1"/>
                </a:solidFill>
              </a:rPr>
              <a:t>All </a:t>
            </a:r>
            <a:r>
              <a:rPr lang="en-US" sz="2000" b="1" dirty="0">
                <a:solidFill>
                  <a:schemeClr val="tx1"/>
                </a:solidFill>
              </a:rPr>
              <a:t>three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Group A agents </a:t>
            </a:r>
            <a:r>
              <a:rPr lang="en-US" sz="2000" dirty="0">
                <a:solidFill>
                  <a:schemeClr val="tx1"/>
                </a:solidFill>
              </a:rPr>
              <a:t>+ at least </a:t>
            </a:r>
            <a:r>
              <a:rPr lang="en-US" sz="2000" b="1" dirty="0">
                <a:solidFill>
                  <a:schemeClr val="tx1"/>
                </a:solidFill>
              </a:rPr>
              <a:t>one Group B agent </a:t>
            </a:r>
            <a:r>
              <a:rPr lang="en-US" sz="2000" dirty="0">
                <a:solidFill>
                  <a:schemeClr val="tx1"/>
                </a:solidFill>
              </a:rPr>
              <a:t>to ensure at least </a:t>
            </a:r>
            <a:r>
              <a:rPr lang="en-US" sz="2000" b="1" dirty="0">
                <a:solidFill>
                  <a:schemeClr val="tx1"/>
                </a:solidFill>
              </a:rPr>
              <a:t>four</a:t>
            </a:r>
            <a:r>
              <a:rPr lang="en-US" sz="2000" dirty="0">
                <a:solidFill>
                  <a:schemeClr val="tx1"/>
                </a:solidFill>
              </a:rPr>
              <a:t> TB agents at start likely to be effective, and at </a:t>
            </a:r>
            <a:r>
              <a:rPr lang="en-US" sz="2000" b="1" dirty="0">
                <a:solidFill>
                  <a:schemeClr val="tx1"/>
                </a:solidFill>
              </a:rPr>
              <a:t>least three </a:t>
            </a:r>
            <a:r>
              <a:rPr lang="en-US" sz="2000" dirty="0">
                <a:solidFill>
                  <a:schemeClr val="tx1"/>
                </a:solidFill>
              </a:rPr>
              <a:t>agents for the rest of the treatment.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7A5FE-3136-4C24-B710-9369F94DB629}"/>
              </a:ext>
            </a:extLst>
          </p:cNvPr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075DAF-AA69-4628-B124-E7AF892C2BC7}"/>
              </a:ext>
            </a:extLst>
          </p:cNvPr>
          <p:cNvSpPr txBox="1"/>
          <p:nvPr/>
        </p:nvSpPr>
        <p:spPr>
          <a:xfrm>
            <a:off x="9527059" y="2755557"/>
            <a:ext cx="815546" cy="35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B5D85-DF32-4ED0-A9C6-918BD014685A}"/>
              </a:ext>
            </a:extLst>
          </p:cNvPr>
          <p:cNvSpPr txBox="1"/>
          <p:nvPr/>
        </p:nvSpPr>
        <p:spPr>
          <a:xfrm>
            <a:off x="4190656" y="2251330"/>
            <a:ext cx="478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/>
              <a:t>18 months extendable to 20 months</a:t>
            </a:r>
          </a:p>
        </p:txBody>
      </p:sp>
      <p:pic>
        <p:nvPicPr>
          <p:cNvPr id="16" name="Picture 2" descr="Logo">
            <a:extLst>
              <a:ext uri="{FF2B5EF4-FFF2-40B4-BE49-F238E27FC236}">
                <a16:creationId xmlns:a16="http://schemas.microsoft.com/office/drawing/2014/main" id="{9A1854C0-3E6F-47CB-B85C-71FF106E9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0343695" y="715537"/>
            <a:ext cx="1236191" cy="919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B3E633-B5A5-4EDE-A086-E24ED1517F9C}"/>
              </a:ext>
            </a:extLst>
          </p:cNvPr>
          <p:cNvSpPr/>
          <p:nvPr/>
        </p:nvSpPr>
        <p:spPr>
          <a:xfrm>
            <a:off x="4053183" y="4296090"/>
            <a:ext cx="7430216" cy="947235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lvl="1"/>
            <a:r>
              <a:rPr lang="en-US" sz="2000" dirty="0">
                <a:solidFill>
                  <a:schemeClr val="tx1"/>
                </a:solidFill>
              </a:rPr>
              <a:t>If only one or two Group A agents are used, </a:t>
            </a:r>
            <a:r>
              <a:rPr lang="en-US" sz="2000" b="1" dirty="0">
                <a:solidFill>
                  <a:schemeClr val="tx1"/>
                </a:solidFill>
              </a:rPr>
              <a:t>both Group B agents </a:t>
            </a:r>
            <a:r>
              <a:rPr lang="en-US" sz="2000" dirty="0">
                <a:solidFill>
                  <a:schemeClr val="tx1"/>
                </a:solidFill>
              </a:rPr>
              <a:t>are to be included.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8BEA78-2EEF-4998-B138-2858509FCE77}"/>
              </a:ext>
            </a:extLst>
          </p:cNvPr>
          <p:cNvSpPr/>
          <p:nvPr/>
        </p:nvSpPr>
        <p:spPr>
          <a:xfrm>
            <a:off x="4118972" y="5374903"/>
            <a:ext cx="7364427" cy="774240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lvl="1"/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If the regimen cannot be composed with agents from Groups A and </a:t>
            </a:r>
            <a:r>
              <a:rPr lang="en-US" sz="2000" b="1" dirty="0">
                <a:solidFill>
                  <a:schemeClr val="tx1"/>
                </a:solidFill>
              </a:rPr>
              <a:t>B alone</a:t>
            </a:r>
            <a:r>
              <a:rPr lang="en-US" sz="2000" dirty="0">
                <a:solidFill>
                  <a:schemeClr val="tx1"/>
                </a:solidFill>
              </a:rPr>
              <a:t>, Group C agents are added</a:t>
            </a:r>
          </a:p>
        </p:txBody>
      </p:sp>
    </p:spTree>
    <p:extLst>
      <p:ext uri="{BB962C8B-B14F-4D97-AF65-F5344CB8AC3E}">
        <p14:creationId xmlns:p14="http://schemas.microsoft.com/office/powerpoint/2010/main" val="35616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B7A-BB80-4D0F-BE87-46372F79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12756"/>
            <a:ext cx="11239500" cy="1325563"/>
          </a:xfr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Longer MDR/RR-TB regimens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60E2C-4684-4976-A3C2-988990099A45}"/>
              </a:ext>
            </a:extLst>
          </p:cNvPr>
          <p:cNvSpPr txBox="1"/>
          <p:nvPr/>
        </p:nvSpPr>
        <p:spPr>
          <a:xfrm>
            <a:off x="698500" y="512756"/>
            <a:ext cx="60149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4A0B92-D4C7-422E-A2B2-CACF8C821FC0}"/>
              </a:ext>
            </a:extLst>
          </p:cNvPr>
          <p:cNvSpPr/>
          <p:nvPr/>
        </p:nvSpPr>
        <p:spPr>
          <a:xfrm>
            <a:off x="573771" y="2092775"/>
            <a:ext cx="6958824" cy="132556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lvl="1"/>
            <a:r>
              <a:rPr lang="en-US" sz="2000" dirty="0">
                <a:solidFill>
                  <a:schemeClr val="tx1"/>
                </a:solidFill>
              </a:rPr>
              <a:t>All </a:t>
            </a:r>
            <a:r>
              <a:rPr lang="en-US" sz="2000" b="1" dirty="0">
                <a:solidFill>
                  <a:schemeClr val="tx1"/>
                </a:solidFill>
              </a:rPr>
              <a:t>three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Group A agents </a:t>
            </a:r>
            <a:r>
              <a:rPr lang="en-US" sz="2000" dirty="0">
                <a:solidFill>
                  <a:schemeClr val="tx1"/>
                </a:solidFill>
              </a:rPr>
              <a:t>+ at least </a:t>
            </a:r>
            <a:r>
              <a:rPr lang="en-US" sz="2000" b="1" dirty="0">
                <a:solidFill>
                  <a:schemeClr val="tx1"/>
                </a:solidFill>
              </a:rPr>
              <a:t>one Group B agent </a:t>
            </a:r>
            <a:r>
              <a:rPr lang="en-US" sz="2000" dirty="0">
                <a:solidFill>
                  <a:schemeClr val="tx1"/>
                </a:solidFill>
              </a:rPr>
              <a:t>to ensure at least </a:t>
            </a:r>
            <a:r>
              <a:rPr lang="en-US" sz="2000" b="1" dirty="0">
                <a:solidFill>
                  <a:schemeClr val="tx1"/>
                </a:solidFill>
              </a:rPr>
              <a:t>four</a:t>
            </a:r>
            <a:r>
              <a:rPr lang="en-US" sz="2000" dirty="0">
                <a:solidFill>
                  <a:schemeClr val="tx1"/>
                </a:solidFill>
              </a:rPr>
              <a:t> TB agents at start likely to be effective, and at </a:t>
            </a:r>
            <a:r>
              <a:rPr lang="en-US" sz="2000" b="1" dirty="0">
                <a:solidFill>
                  <a:schemeClr val="tx1"/>
                </a:solidFill>
              </a:rPr>
              <a:t>least three </a:t>
            </a:r>
            <a:r>
              <a:rPr lang="en-US" sz="2000" dirty="0">
                <a:solidFill>
                  <a:schemeClr val="tx1"/>
                </a:solidFill>
              </a:rPr>
              <a:t>agents for the rest of the treatment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7A5FE-3136-4C24-B710-9369F94DB629}"/>
              </a:ext>
            </a:extLst>
          </p:cNvPr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075DAF-AA69-4628-B124-E7AF892C2BC7}"/>
              </a:ext>
            </a:extLst>
          </p:cNvPr>
          <p:cNvSpPr txBox="1"/>
          <p:nvPr/>
        </p:nvSpPr>
        <p:spPr>
          <a:xfrm>
            <a:off x="9527059" y="2755557"/>
            <a:ext cx="815546" cy="35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2" descr="Logo">
            <a:extLst>
              <a:ext uri="{FF2B5EF4-FFF2-40B4-BE49-F238E27FC236}">
                <a16:creationId xmlns:a16="http://schemas.microsoft.com/office/drawing/2014/main" id="{9A1854C0-3E6F-47CB-B85C-71FF106E9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0343695" y="715537"/>
            <a:ext cx="1236191" cy="919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B3E633-B5A5-4EDE-A086-E24ED1517F9C}"/>
              </a:ext>
            </a:extLst>
          </p:cNvPr>
          <p:cNvSpPr/>
          <p:nvPr/>
        </p:nvSpPr>
        <p:spPr>
          <a:xfrm>
            <a:off x="573771" y="3730217"/>
            <a:ext cx="6958824" cy="94723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lvl="1"/>
            <a:r>
              <a:rPr lang="en-US" sz="2000" dirty="0">
                <a:solidFill>
                  <a:schemeClr val="tx1"/>
                </a:solidFill>
              </a:rPr>
              <a:t>If only one or two Group A agents are used, </a:t>
            </a:r>
            <a:r>
              <a:rPr lang="en-US" sz="2000" b="1" dirty="0">
                <a:solidFill>
                  <a:schemeClr val="tx1"/>
                </a:solidFill>
              </a:rPr>
              <a:t>both Group B agents </a:t>
            </a:r>
            <a:r>
              <a:rPr lang="en-US" sz="2000" dirty="0">
                <a:solidFill>
                  <a:schemeClr val="tx1"/>
                </a:solidFill>
              </a:rPr>
              <a:t>are to be included.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8BEA78-2EEF-4998-B138-2858509FCE77}"/>
              </a:ext>
            </a:extLst>
          </p:cNvPr>
          <p:cNvSpPr/>
          <p:nvPr/>
        </p:nvSpPr>
        <p:spPr>
          <a:xfrm>
            <a:off x="573772" y="4967416"/>
            <a:ext cx="6958824" cy="7742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lvl="1"/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If the regimen cannot be composed with agents from Groups A and </a:t>
            </a:r>
            <a:r>
              <a:rPr lang="en-US" sz="2000" b="1" dirty="0">
                <a:solidFill>
                  <a:schemeClr val="tx1"/>
                </a:solidFill>
              </a:rPr>
              <a:t>B alone</a:t>
            </a:r>
            <a:r>
              <a:rPr lang="en-US" sz="2000" dirty="0">
                <a:solidFill>
                  <a:schemeClr val="tx1"/>
                </a:solidFill>
              </a:rPr>
              <a:t>, Group C agents are added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E134131-4246-4F4C-BE27-E4DC486BB30D}"/>
              </a:ext>
            </a:extLst>
          </p:cNvPr>
          <p:cNvSpPr/>
          <p:nvPr/>
        </p:nvSpPr>
        <p:spPr>
          <a:xfrm>
            <a:off x="7768291" y="2053289"/>
            <a:ext cx="4037636" cy="1325563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6 Bdq -Lfx-Lzd-</a:t>
            </a:r>
            <a:r>
              <a:rPr lang="pt-BR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 12-14 Lfx-Lzd -</a:t>
            </a:r>
            <a:r>
              <a:rPr lang="pt-BR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CA271EC-5D3E-4F20-AD2E-7A6E472889B9}"/>
              </a:ext>
            </a:extLst>
          </p:cNvPr>
          <p:cNvSpPr/>
          <p:nvPr/>
        </p:nvSpPr>
        <p:spPr>
          <a:xfrm>
            <a:off x="7768291" y="3753836"/>
            <a:ext cx="4037636" cy="947235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6 Bdq -Lzd-</a:t>
            </a:r>
            <a:r>
              <a:rPr lang="pt-BR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Cfz-CS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 12-14 Lzd –</a:t>
            </a:r>
            <a:r>
              <a:rPr lang="pt-BR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Cfz- Cs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580CCA3-B096-4482-B444-E70C36210903}"/>
              </a:ext>
            </a:extLst>
          </p:cNvPr>
          <p:cNvSpPr/>
          <p:nvPr/>
        </p:nvSpPr>
        <p:spPr>
          <a:xfrm>
            <a:off x="7848726" y="4967416"/>
            <a:ext cx="3944844" cy="818164"/>
          </a:xfrm>
          <a:prstGeom prst="round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57200" rtlCol="0" anchor="ctr"/>
          <a:lstStyle/>
          <a:p>
            <a:pPr lvl="1"/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</a:p>
          <a:p>
            <a:pPr algn="ct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18-20 Lfx-</a:t>
            </a:r>
            <a:r>
              <a:rPr lang="pt-BR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Cfz-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Dlm-Z- Pto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AF68BC-6892-4744-93CB-0C7AEA474ED3}"/>
              </a:ext>
            </a:extLst>
          </p:cNvPr>
          <p:cNvSpPr txBox="1"/>
          <p:nvPr/>
        </p:nvSpPr>
        <p:spPr>
          <a:xfrm>
            <a:off x="844705" y="6202193"/>
            <a:ext cx="10502590" cy="584775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Bdq- bedaquiline   Lfx- levofloxacin     Lzd - linezolid    </a:t>
            </a:r>
            <a:r>
              <a:rPr lang="pt-B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Cfz-clofazimine  Cs- cycloserine</a:t>
            </a:r>
            <a:r>
              <a:rPr lang="pt-BR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Z- pyrazinamide Pto- Prothionamide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B7A-BB80-4D0F-BE87-46372F79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12756"/>
            <a:ext cx="11239500" cy="1325563"/>
          </a:xfr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Longer MDR/RR-TB regimens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697E10DA-7D21-4B1C-BEFC-932C630D9C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5271" y="2434488"/>
          <a:ext cx="10704615" cy="3134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248">
                  <a:extLst>
                    <a:ext uri="{9D8B030D-6E8A-4147-A177-3AD203B41FA5}">
                      <a16:colId xmlns:a16="http://schemas.microsoft.com/office/drawing/2014/main" val="1112588795"/>
                    </a:ext>
                  </a:extLst>
                </a:gridCol>
                <a:gridCol w="7613367">
                  <a:extLst>
                    <a:ext uri="{9D8B030D-6E8A-4147-A177-3AD203B41FA5}">
                      <a16:colId xmlns:a16="http://schemas.microsoft.com/office/drawing/2014/main" val="312729176"/>
                    </a:ext>
                  </a:extLst>
                </a:gridCol>
              </a:tblGrid>
              <a:tr h="3134219">
                <a:tc>
                  <a:txBody>
                    <a:bodyPr/>
                    <a:lstStyle/>
                    <a:p>
                      <a:r>
                        <a:rPr lang="en-US" sz="3200" b="1" dirty="0"/>
                        <a:t>Who qualify for the regimen? </a:t>
                      </a:r>
                    </a:p>
                    <a:p>
                      <a:endParaRPr lang="en-US" sz="3200" dirty="0"/>
                    </a:p>
                    <a:p>
                      <a:endParaRPr lang="en-US" sz="3200" b="1" dirty="0"/>
                    </a:p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0" indent="-457200">
                        <a:lnSpc>
                          <a:spcPct val="100000"/>
                        </a:lnSpc>
                        <a:buFontTx/>
                        <a:buChar char="-"/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722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E60E2C-4684-4976-A3C2-988990099A45}"/>
              </a:ext>
            </a:extLst>
          </p:cNvPr>
          <p:cNvSpPr txBox="1"/>
          <p:nvPr/>
        </p:nvSpPr>
        <p:spPr>
          <a:xfrm>
            <a:off x="698500" y="529206"/>
            <a:ext cx="60149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7340DC45-F704-401A-9C1D-F9266DFF3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0343695" y="715537"/>
            <a:ext cx="1236191" cy="919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C7A5FE-3136-4C24-B710-9369F94DB629}"/>
              </a:ext>
            </a:extLst>
          </p:cNvPr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542B6-9D25-44E8-84FD-76F490A788B9}"/>
              </a:ext>
            </a:extLst>
          </p:cNvPr>
          <p:cNvSpPr txBox="1"/>
          <p:nvPr/>
        </p:nvSpPr>
        <p:spPr>
          <a:xfrm>
            <a:off x="4042400" y="2539658"/>
            <a:ext cx="74326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sz="2400" dirty="0"/>
              <a:t>Adults and children with MDR/RR-TB: 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en-US" sz="2400" dirty="0"/>
              <a:t>regardless of Fq susceptibility 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en-US" sz="2400" dirty="0"/>
              <a:t>who cannot take the standardized shorter all-oral regimen (SSOR) due to: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Extensive disease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Severe extrapulmonary TB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Pregnant women with MDR/RR-TB (using selected drugs from WHO grouping that are safe for pregnancy)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71B344B-2632-4B76-A6E3-10BE7E6725C7}"/>
              </a:ext>
            </a:extLst>
          </p:cNvPr>
          <p:cNvSpPr/>
          <p:nvPr/>
        </p:nvSpPr>
        <p:spPr>
          <a:xfrm>
            <a:off x="999247" y="3908970"/>
            <a:ext cx="2848853" cy="105844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Longer MDR/RR-TB regimen </a:t>
            </a:r>
          </a:p>
        </p:txBody>
      </p:sp>
    </p:spTree>
    <p:extLst>
      <p:ext uri="{BB962C8B-B14F-4D97-AF65-F5344CB8AC3E}">
        <p14:creationId xmlns:p14="http://schemas.microsoft.com/office/powerpoint/2010/main" val="325858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B7A-BB80-4D0F-BE87-46372F79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12756"/>
            <a:ext cx="11239500" cy="1325563"/>
          </a:xfr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Longer MDR/RR-TB regimens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697E10DA-7D21-4B1C-BEFC-932C630D9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154467"/>
              </p:ext>
            </p:extLst>
          </p:nvPr>
        </p:nvGraphicFramePr>
        <p:xfrm>
          <a:off x="947352" y="2149583"/>
          <a:ext cx="10702556" cy="399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7848">
                  <a:extLst>
                    <a:ext uri="{9D8B030D-6E8A-4147-A177-3AD203B41FA5}">
                      <a16:colId xmlns:a16="http://schemas.microsoft.com/office/drawing/2014/main" val="1112588795"/>
                    </a:ext>
                  </a:extLst>
                </a:gridCol>
                <a:gridCol w="8144708">
                  <a:extLst>
                    <a:ext uri="{9D8B030D-6E8A-4147-A177-3AD203B41FA5}">
                      <a16:colId xmlns:a16="http://schemas.microsoft.com/office/drawing/2014/main" val="312729176"/>
                    </a:ext>
                  </a:extLst>
                </a:gridCol>
              </a:tblGrid>
              <a:tr h="3134219">
                <a:tc>
                  <a:txBody>
                    <a:bodyPr/>
                    <a:lstStyle/>
                    <a:p>
                      <a:pPr marL="111125" indent="0"/>
                      <a:r>
                        <a:rPr lang="en-US" sz="3200" b="1" dirty="0"/>
                        <a:t>Guide in regimen design</a:t>
                      </a:r>
                    </a:p>
                    <a:p>
                      <a:endParaRPr lang="en-US" sz="3200" dirty="0"/>
                    </a:p>
                    <a:p>
                      <a:endParaRPr lang="en-US" sz="3200" b="1" dirty="0"/>
                    </a:p>
                    <a:p>
                      <a:endParaRPr lang="en-US" sz="3200" b="1" dirty="0"/>
                    </a:p>
                    <a:p>
                      <a:endParaRPr lang="en-US" sz="3200" b="1" dirty="0"/>
                    </a:p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0" indent="-457200">
                        <a:lnSpc>
                          <a:spcPct val="100000"/>
                        </a:lnSpc>
                        <a:buFontTx/>
                        <a:buChar char="-"/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722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E60E2C-4684-4976-A3C2-988990099A45}"/>
              </a:ext>
            </a:extLst>
          </p:cNvPr>
          <p:cNvSpPr txBox="1"/>
          <p:nvPr/>
        </p:nvSpPr>
        <p:spPr>
          <a:xfrm>
            <a:off x="743808" y="536357"/>
            <a:ext cx="60149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7340DC45-F704-401A-9C1D-F9266DFF3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0343695" y="715537"/>
            <a:ext cx="1236191" cy="919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C7A5FE-3136-4C24-B710-9369F94DB629}"/>
              </a:ext>
            </a:extLst>
          </p:cNvPr>
          <p:cNvSpPr txBox="1"/>
          <p:nvPr/>
        </p:nvSpPr>
        <p:spPr>
          <a:xfrm>
            <a:off x="8699157" y="4572000"/>
            <a:ext cx="543697" cy="39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542B6-9D25-44E8-84FD-76F490A788B9}"/>
              </a:ext>
            </a:extLst>
          </p:cNvPr>
          <p:cNvSpPr txBox="1"/>
          <p:nvPr/>
        </p:nvSpPr>
        <p:spPr>
          <a:xfrm>
            <a:off x="3713045" y="2395340"/>
            <a:ext cx="786684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should outweigh the risk.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Preference for oral over injectable agents 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of drug-susceptibility testing (DST): no proof of ineffectiveness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Reliability of DST methods: some drugs can be tested with reliability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of previous use of medicine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Prevailing resistance in the setting or area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 with TB (PWTB) can withstand the effects of the drug(s)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drugs taken in combination with anti-TB drugs may have strong effects, e.g., strong pain reliever with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Bedaquiline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etc. (drug-drug interaction)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71B344B-2632-4B76-A6E3-10BE7E6725C7}"/>
              </a:ext>
            </a:extLst>
          </p:cNvPr>
          <p:cNvSpPr/>
          <p:nvPr/>
        </p:nvSpPr>
        <p:spPr>
          <a:xfrm>
            <a:off x="1069269" y="3732095"/>
            <a:ext cx="2275294" cy="134297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Longer MDR/RR-TB regimen </a:t>
            </a:r>
          </a:p>
        </p:txBody>
      </p:sp>
    </p:spTree>
    <p:extLst>
      <p:ext uri="{BB962C8B-B14F-4D97-AF65-F5344CB8AC3E}">
        <p14:creationId xmlns:p14="http://schemas.microsoft.com/office/powerpoint/2010/main" val="18925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B7A-BB80-4D0F-BE87-46372F799E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 Standard Long all-oral regimens (SLOR)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EB292-E77A-2644-AAC2-77F6F5EF9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PH" b="1" dirty="0">
                <a:solidFill>
                  <a:schemeClr val="accent6">
                    <a:lumMod val="75000"/>
                  </a:schemeClr>
                </a:solidFill>
              </a:rPr>
              <a:t>Regimen 4 SLOR FQ-S</a:t>
            </a:r>
          </a:p>
          <a:p>
            <a:pPr marL="0" indent="0">
              <a:buNone/>
            </a:pPr>
            <a:r>
              <a:rPr lang="en-PH" b="1" dirty="0"/>
              <a:t>S</a:t>
            </a:r>
            <a:r>
              <a:rPr lang="en-PH" dirty="0"/>
              <a:t>tandard </a:t>
            </a:r>
            <a:r>
              <a:rPr lang="en-PH" b="1" dirty="0"/>
              <a:t>L</a:t>
            </a:r>
            <a:r>
              <a:rPr lang="en-PH" dirty="0"/>
              <a:t>ong All </a:t>
            </a:r>
            <a:r>
              <a:rPr lang="en-PH" b="1" dirty="0"/>
              <a:t>O</a:t>
            </a:r>
            <a:r>
              <a:rPr lang="en-PH" dirty="0"/>
              <a:t>ral </a:t>
            </a:r>
            <a:r>
              <a:rPr lang="en-PH" b="1" dirty="0"/>
              <a:t>R</a:t>
            </a:r>
            <a:r>
              <a:rPr lang="en-PH" dirty="0"/>
              <a:t>egimen for </a:t>
            </a:r>
            <a:r>
              <a:rPr lang="en-PH" b="1" dirty="0"/>
              <a:t>FQ S</a:t>
            </a:r>
            <a:r>
              <a:rPr lang="en-PH" dirty="0"/>
              <a:t>usceptible</a:t>
            </a:r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r>
              <a:rPr lang="en-PH" b="1" dirty="0"/>
              <a:t>6Lfx-Bdq-Lzd-Cfz/12-14Lfx-Lzd-Cfz</a:t>
            </a:r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r>
              <a:rPr lang="en-PH" dirty="0"/>
              <a:t>Duration: 18-20 months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2B0A6-EDAC-4A40-95A8-E05801F05A28}"/>
              </a:ext>
            </a:extLst>
          </p:cNvPr>
          <p:cNvSpPr txBox="1"/>
          <p:nvPr/>
        </p:nvSpPr>
        <p:spPr>
          <a:xfrm>
            <a:off x="874460" y="365125"/>
            <a:ext cx="60149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A3F197-91F9-2C41-B613-2D662A72DC2C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5181600" cy="44483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fontAlgn="ctr">
              <a:buNone/>
            </a:pPr>
            <a:r>
              <a:rPr lang="en-US" sz="1600" b="1" dirty="0"/>
              <a:t>Not given to a patient who has any one of the following:</a:t>
            </a:r>
            <a:endParaRPr lang="en-P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/>
              <a:t>Confirmed resistance to fluoroquinolone (Moxifloxacin/Levofloxacin)</a:t>
            </a:r>
            <a:endParaRPr lang="en-P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/>
              <a:t>Exposure to Moxifloxacin/Levofloxacin, </a:t>
            </a:r>
            <a:r>
              <a:rPr lang="en-SG" sz="1600" dirty="0" err="1"/>
              <a:t>Bedaquiline</a:t>
            </a:r>
            <a:r>
              <a:rPr lang="en-SG" sz="1600" dirty="0"/>
              <a:t>, Linezolid or Clofazimine for &gt;1month</a:t>
            </a:r>
            <a:endParaRPr lang="en-P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/>
              <a:t>Risk of toxicity or intolerance to any drugs in SLOR FQ-S as manifested by:</a:t>
            </a:r>
            <a:endParaRPr lang="en-PH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1600" dirty="0"/>
              <a:t>History of heart disease (heart failure, myocardial infarction, cardiac conduction abnormality, arrythmia)</a:t>
            </a:r>
            <a:endParaRPr lang="en-PH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1600" dirty="0" err="1"/>
              <a:t>QTcF</a:t>
            </a:r>
            <a:r>
              <a:rPr lang="en-SG" sz="1600" dirty="0"/>
              <a:t> &gt;500 </a:t>
            </a:r>
            <a:r>
              <a:rPr lang="en-SG" sz="1600" dirty="0" err="1"/>
              <a:t>ms</a:t>
            </a:r>
            <a:endParaRPr lang="en-PH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1600" dirty="0"/>
              <a:t>History of chronic active hepatitis (AST/ALT &gt;5 times elevated)</a:t>
            </a:r>
            <a:endParaRPr lang="en-PH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1600" dirty="0"/>
              <a:t>History of chronic renal insufficiency (Creatinine Clearance &lt;20 mL/min)</a:t>
            </a:r>
            <a:endParaRPr lang="en-PH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1600" dirty="0"/>
              <a:t>Severe </a:t>
            </a:r>
            <a:r>
              <a:rPr lang="en-SG" sz="1600" dirty="0" err="1"/>
              <a:t>anemia</a:t>
            </a:r>
            <a:r>
              <a:rPr lang="en-SG" sz="1600" dirty="0"/>
              <a:t> (</a:t>
            </a:r>
            <a:r>
              <a:rPr lang="en-SG" sz="1600" dirty="0" err="1"/>
              <a:t>hgb</a:t>
            </a:r>
            <a:r>
              <a:rPr lang="en-SG" sz="1600" dirty="0"/>
              <a:t> &lt;8g/dl)</a:t>
            </a:r>
            <a:endParaRPr lang="en-PH" sz="1600" dirty="0"/>
          </a:p>
        </p:txBody>
      </p:sp>
      <p:pic>
        <p:nvPicPr>
          <p:cNvPr id="6" name="Picture 4" descr="Flag of the Philippines | Britannica">
            <a:extLst>
              <a:ext uri="{FF2B5EF4-FFF2-40B4-BE49-F238E27FC236}">
                <a16:creationId xmlns:a16="http://schemas.microsoft.com/office/drawing/2014/main" id="{5398A7C7-1779-4BB1-B435-D72014090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342" y="948051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9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769795"/>
            <a:ext cx="12192000" cy="456682"/>
          </a:xfrm>
        </p:spPr>
        <p:txBody>
          <a:bodyPr>
            <a:noAutofit/>
          </a:bodyPr>
          <a:lstStyle/>
          <a:p>
            <a:r>
              <a:rPr lang="en-US" sz="3600" b="1" dirty="0"/>
              <a:t>Longer MDR-TB regimens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77800" y="2532281"/>
            <a:ext cx="5791200" cy="3967160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ysClr val="windowText" lastClr="000000"/>
              </a:solidFill>
              <a:cs typeface="Aharoni" panose="02010803020104030203" pitchFamily="2" charset="-79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79125" y="2532281"/>
            <a:ext cx="5847774" cy="395741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600" y="2843043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accent5"/>
              </a:solidFill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6199" y="2843044"/>
            <a:ext cx="5387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Regimen 4: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PH" sz="2400" b="1" dirty="0">
                <a:solidFill>
                  <a:srgbClr val="00B050"/>
                </a:solidFill>
              </a:rPr>
              <a:t>Standard Long All-oral Regimen for FQ-susceptible (SLOR-FQ-S)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012F3A-D215-E14F-8CFB-0FE94CD29CDF}"/>
              </a:ext>
            </a:extLst>
          </p:cNvPr>
          <p:cNvSpPr txBox="1"/>
          <p:nvPr/>
        </p:nvSpPr>
        <p:spPr>
          <a:xfrm>
            <a:off x="6426200" y="4084189"/>
            <a:ext cx="5359400" cy="95410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Bdq-Lzd-Lfx-Cfz /</a:t>
            </a:r>
          </a:p>
          <a:p>
            <a:pPr algn="ctr"/>
            <a:r>
              <a:rPr lang="pt-B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12-14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Lzd-Lfx-Cfz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72430" y="5902157"/>
            <a:ext cx="4461161" cy="48144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18-20 months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33081" y="3377807"/>
            <a:ext cx="53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accent6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24" name="Footer Placeholder 13">
            <a:extLst>
              <a:ext uri="{FF2B5EF4-FFF2-40B4-BE49-F238E27FC236}">
                <a16:creationId xmlns:a16="http://schemas.microsoft.com/office/drawing/2014/main" id="{8FD16D6D-C5F0-4CFC-BB91-D243D1937730}"/>
              </a:ext>
            </a:extLst>
          </p:cNvPr>
          <p:cNvSpPr txBox="1">
            <a:spLocks/>
          </p:cNvSpPr>
          <p:nvPr/>
        </p:nvSpPr>
        <p:spPr>
          <a:xfrm>
            <a:off x="3672840" y="6578597"/>
            <a:ext cx="48463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b="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Department of Health – National TB Control Program</a:t>
            </a:r>
          </a:p>
        </p:txBody>
      </p:sp>
      <p:sp>
        <p:nvSpPr>
          <p:cNvPr id="26" name="Rounded Rectangle 18">
            <a:extLst>
              <a:ext uri="{FF2B5EF4-FFF2-40B4-BE49-F238E27FC236}">
                <a16:creationId xmlns:a16="http://schemas.microsoft.com/office/drawing/2014/main" id="{0415316B-2132-44C1-8FB7-00DCF547D747}"/>
              </a:ext>
            </a:extLst>
          </p:cNvPr>
          <p:cNvSpPr/>
          <p:nvPr/>
        </p:nvSpPr>
        <p:spPr>
          <a:xfrm>
            <a:off x="6179124" y="1484803"/>
            <a:ext cx="5847775" cy="966299"/>
          </a:xfrm>
          <a:prstGeom prst="roundRect">
            <a:avLst/>
          </a:prstGeom>
          <a:solidFill>
            <a:srgbClr val="45B74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Philippine Setting</a:t>
            </a:r>
          </a:p>
        </p:txBody>
      </p:sp>
      <p:pic>
        <p:nvPicPr>
          <p:cNvPr id="27" name="Picture 4" descr="Flag of the Philippines | Britannica">
            <a:extLst>
              <a:ext uri="{FF2B5EF4-FFF2-40B4-BE49-F238E27FC236}">
                <a16:creationId xmlns:a16="http://schemas.microsoft.com/office/drawing/2014/main" id="{B68138AB-42BE-45EB-A651-BD5DF520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2" y="1673353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9445EB0C-D514-4304-AC47-3A7E6FB44DD5}"/>
              </a:ext>
            </a:extLst>
          </p:cNvPr>
          <p:cNvSpPr/>
          <p:nvPr/>
        </p:nvSpPr>
        <p:spPr>
          <a:xfrm>
            <a:off x="177800" y="1484804"/>
            <a:ext cx="5791200" cy="966298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Recommendation</a:t>
            </a:r>
          </a:p>
        </p:txBody>
      </p:sp>
      <p:pic>
        <p:nvPicPr>
          <p:cNvPr id="33" name="Picture 2" descr="Logo">
            <a:extLst>
              <a:ext uri="{FF2B5EF4-FFF2-40B4-BE49-F238E27FC236}">
                <a16:creationId xmlns:a16="http://schemas.microsoft.com/office/drawing/2014/main" id="{F50B56F5-AE8B-4A67-8B29-6BB821F9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" y="1584311"/>
            <a:ext cx="980618" cy="80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223002" y="2479386"/>
            <a:ext cx="5847774" cy="3957419"/>
            <a:chOff x="5295901" y="4889201"/>
            <a:chExt cx="5847774" cy="3957419"/>
          </a:xfrm>
        </p:grpSpPr>
        <p:sp>
          <p:nvSpPr>
            <p:cNvPr id="30" name="Rounded Rectangle 29"/>
            <p:cNvSpPr/>
            <p:nvPr/>
          </p:nvSpPr>
          <p:spPr>
            <a:xfrm>
              <a:off x="5295901" y="4889201"/>
              <a:ext cx="5847774" cy="3957419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r>
                <a:rPr lang="en-US" sz="2800" b="1" dirty="0">
                  <a:solidFill>
                    <a:schemeClr val="tx1"/>
                  </a:solidFill>
                </a:rPr>
                <a:t>SLOR FQ-S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should NOT be given </a:t>
              </a:r>
              <a:r>
                <a:rPr lang="en-US" b="1" dirty="0">
                  <a:solidFill>
                    <a:schemeClr val="tx1"/>
                  </a:solidFill>
                </a:rPr>
                <a:t>to a patient</a:t>
              </a:r>
            </a:p>
            <a:p>
              <a:pPr fontAlgn="ctr"/>
              <a:r>
                <a:rPr lang="en-US" b="1" dirty="0">
                  <a:solidFill>
                    <a:schemeClr val="tx1"/>
                  </a:solidFill>
                </a:rPr>
                <a:t>who has </a:t>
              </a:r>
              <a:r>
                <a:rPr lang="en-US" b="1" dirty="0">
                  <a:solidFill>
                    <a:srgbClr val="FF0000"/>
                  </a:solidFill>
                </a:rPr>
                <a:t>ANY ONE </a:t>
              </a:r>
              <a:r>
                <a:rPr lang="en-US" b="1" dirty="0">
                  <a:solidFill>
                    <a:schemeClr val="tx1"/>
                  </a:solidFill>
                </a:rPr>
                <a:t>of the following:</a:t>
              </a:r>
            </a:p>
            <a:p>
              <a:pPr fontAlgn="ctr"/>
              <a:endParaRPr lang="en-PH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SG" sz="1600" b="1" dirty="0">
                  <a:solidFill>
                    <a:schemeClr val="tx1"/>
                  </a:solidFill>
                </a:rPr>
                <a:t>Resistance</a:t>
              </a:r>
              <a:r>
                <a:rPr lang="en-SG" sz="1600" dirty="0">
                  <a:solidFill>
                    <a:schemeClr val="tx1"/>
                  </a:solidFill>
                </a:rPr>
                <a:t> to fluoroquinolone (moxifloxacin/levofloxacin)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PH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SG" sz="1600" b="1" dirty="0">
                  <a:solidFill>
                    <a:schemeClr val="tx1"/>
                  </a:solidFill>
                </a:rPr>
                <a:t>Exposure</a:t>
              </a:r>
              <a:r>
                <a:rPr lang="en-SG" sz="1600" dirty="0">
                  <a:solidFill>
                    <a:schemeClr val="tx1"/>
                  </a:solidFill>
                </a:rPr>
                <a:t> to fluoroquinolone (moxifloxacin/levofloxacin), </a:t>
              </a:r>
              <a:r>
                <a:rPr lang="en-SG" sz="1600" dirty="0" err="1">
                  <a:solidFill>
                    <a:schemeClr val="tx1"/>
                  </a:solidFill>
                </a:rPr>
                <a:t>bedaquiline</a:t>
              </a:r>
              <a:r>
                <a:rPr lang="en-SG" sz="1600" dirty="0">
                  <a:solidFill>
                    <a:schemeClr val="tx1"/>
                  </a:solidFill>
                </a:rPr>
                <a:t>, linezolid or clofazimine for more than 1 month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en-PH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SG" sz="1600" b="1" dirty="0">
                  <a:solidFill>
                    <a:schemeClr val="tx1"/>
                  </a:solidFill>
                </a:rPr>
                <a:t>Risk of toxicity or intolerance</a:t>
              </a:r>
              <a:r>
                <a:rPr lang="en-SG" sz="1600" dirty="0">
                  <a:solidFill>
                    <a:schemeClr val="tx1"/>
                  </a:solidFill>
                </a:rPr>
                <a:t> to any drugs in SLOR FQ-S including:</a:t>
              </a:r>
              <a:endParaRPr lang="en-PH" sz="1600" dirty="0">
                <a:solidFill>
                  <a:schemeClr val="tx1"/>
                </a:solidFill>
              </a:endParaRPr>
            </a:p>
            <a:p>
              <a:pPr marL="742950" lvl="1" indent="-285750" fontAlgn="t">
                <a:buFont typeface="Wingdings" panose="05000000000000000000" pitchFamily="2" charset="2"/>
                <a:buChar char="§"/>
              </a:pPr>
              <a:r>
                <a:rPr lang="en-SG" sz="1600" dirty="0">
                  <a:solidFill>
                    <a:schemeClr val="tx1"/>
                  </a:solidFill>
                </a:rPr>
                <a:t>History of heart disease</a:t>
              </a:r>
            </a:p>
            <a:p>
              <a:pPr marL="742950" lvl="1" indent="-285750" fontAlgn="t">
                <a:buFont typeface="Wingdings" panose="05000000000000000000" pitchFamily="2" charset="2"/>
                <a:buChar char="§"/>
              </a:pPr>
              <a:r>
                <a:rPr lang="en-SG" sz="1600" dirty="0">
                  <a:solidFill>
                    <a:schemeClr val="tx1"/>
                  </a:solidFill>
                </a:rPr>
                <a:t>History of chronic active hepatitis</a:t>
              </a:r>
            </a:p>
            <a:p>
              <a:pPr marL="742950" lvl="1" indent="-285750" fontAlgn="t">
                <a:buFont typeface="Wingdings" panose="05000000000000000000" pitchFamily="2" charset="2"/>
                <a:buChar char="§"/>
              </a:pPr>
              <a:r>
                <a:rPr lang="en-SG" sz="1600" dirty="0">
                  <a:solidFill>
                    <a:schemeClr val="tx1"/>
                  </a:solidFill>
                </a:rPr>
                <a:t>History of chronic renal insufficiency</a:t>
              </a:r>
              <a:endParaRPr lang="en-PH" sz="1600" dirty="0">
                <a:solidFill>
                  <a:schemeClr val="tx1"/>
                </a:solidFill>
              </a:endParaRPr>
            </a:p>
            <a:p>
              <a:pPr marL="742950" lvl="1" indent="-285750" fontAlgn="t">
                <a:buFont typeface="Wingdings" panose="05000000000000000000" pitchFamily="2" charset="2"/>
                <a:buChar char="§"/>
              </a:pPr>
              <a:r>
                <a:rPr lang="en-SG" sz="1600" dirty="0">
                  <a:solidFill>
                    <a:schemeClr val="tx1"/>
                  </a:solidFill>
                </a:rPr>
                <a:t>Severe anemia</a:t>
              </a:r>
              <a:endParaRPr lang="en-PH" sz="1600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4" descr="Warning gif animated 7 » GIF Images Download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2209" y="7806130"/>
              <a:ext cx="912167" cy="74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ounded Rectangle 35"/>
          <p:cNvSpPr/>
          <p:nvPr/>
        </p:nvSpPr>
        <p:spPr>
          <a:xfrm>
            <a:off x="858409" y="5962664"/>
            <a:ext cx="4461161" cy="4721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18-20 months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6920868-032C-4CDD-AEA9-260EDAC34F1A}"/>
              </a:ext>
            </a:extLst>
          </p:cNvPr>
          <p:cNvSpPr/>
          <p:nvPr/>
        </p:nvSpPr>
        <p:spPr>
          <a:xfrm>
            <a:off x="589182" y="2598680"/>
            <a:ext cx="5092540" cy="12686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lvl="1"/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Group A agents </a:t>
            </a:r>
            <a:r>
              <a:rPr lang="en-US" dirty="0">
                <a:solidFill>
                  <a:schemeClr val="tx1"/>
                </a:solidFill>
              </a:rPr>
              <a:t>+ at least </a:t>
            </a:r>
            <a:r>
              <a:rPr lang="en-US" b="1" dirty="0">
                <a:solidFill>
                  <a:schemeClr val="tx1"/>
                </a:solidFill>
              </a:rPr>
              <a:t>1 Group B agent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- at least </a:t>
            </a:r>
            <a:r>
              <a:rPr lang="en-US" b="1" dirty="0">
                <a:solidFill>
                  <a:schemeClr val="tx1"/>
                </a:solidFill>
              </a:rPr>
              <a:t>four</a:t>
            </a:r>
            <a:r>
              <a:rPr lang="en-US" dirty="0">
                <a:solidFill>
                  <a:schemeClr val="tx1"/>
                </a:solidFill>
              </a:rPr>
              <a:t> TB agents at start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- at </a:t>
            </a:r>
            <a:r>
              <a:rPr lang="en-US" b="1" dirty="0">
                <a:solidFill>
                  <a:schemeClr val="tx1"/>
                </a:solidFill>
              </a:rPr>
              <a:t>least three </a:t>
            </a:r>
            <a:r>
              <a:rPr lang="en-US" dirty="0">
                <a:solidFill>
                  <a:schemeClr val="tx1"/>
                </a:solidFill>
              </a:rPr>
              <a:t>agents remaining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D910A02-8EB5-4AF8-BE57-723E521D1152}"/>
              </a:ext>
            </a:extLst>
          </p:cNvPr>
          <p:cNvSpPr/>
          <p:nvPr/>
        </p:nvSpPr>
        <p:spPr>
          <a:xfrm>
            <a:off x="529487" y="3966428"/>
            <a:ext cx="5054883" cy="75253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1-2 </a:t>
            </a:r>
            <a:r>
              <a:rPr lang="en-US" b="1" dirty="0">
                <a:solidFill>
                  <a:schemeClr val="tx1"/>
                </a:solidFill>
              </a:rPr>
              <a:t>Group A agents</a:t>
            </a:r>
            <a:r>
              <a:rPr lang="en-US" dirty="0">
                <a:solidFill>
                  <a:schemeClr val="tx1"/>
                </a:solidFill>
              </a:rPr>
              <a:t>  + </a:t>
            </a:r>
            <a:r>
              <a:rPr lang="en-US" b="1" dirty="0">
                <a:solidFill>
                  <a:schemeClr val="tx1"/>
                </a:solidFill>
              </a:rPr>
              <a:t>both Group B agents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85D323-863C-4D1E-B895-A199B9A761B9}"/>
              </a:ext>
            </a:extLst>
          </p:cNvPr>
          <p:cNvSpPr/>
          <p:nvPr/>
        </p:nvSpPr>
        <p:spPr>
          <a:xfrm>
            <a:off x="459564" y="4802755"/>
            <a:ext cx="5184502" cy="108307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the regimen cannot be composed with agents from Groups A and </a:t>
            </a:r>
            <a:r>
              <a:rPr lang="en-US" b="1" dirty="0">
                <a:solidFill>
                  <a:schemeClr val="tx1"/>
                </a:solidFill>
              </a:rPr>
              <a:t>B alone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Group C agents</a:t>
            </a:r>
            <a:r>
              <a:rPr lang="en-US" dirty="0">
                <a:solidFill>
                  <a:schemeClr val="tx1"/>
                </a:solidFill>
              </a:rPr>
              <a:t> are added</a:t>
            </a:r>
          </a:p>
        </p:txBody>
      </p:sp>
    </p:spTree>
    <p:extLst>
      <p:ext uri="{BB962C8B-B14F-4D97-AF65-F5344CB8AC3E}">
        <p14:creationId xmlns:p14="http://schemas.microsoft.com/office/powerpoint/2010/main" val="9862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34" grpId="0" animBg="1"/>
      <p:bldP spid="32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4EEE-1A5D-4B3C-A05A-3D0A48DF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32" y="31049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Icons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8934-EFFF-4457-8F5A-27A63258A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46" y="1367563"/>
            <a:ext cx="5303954" cy="489935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C3F63E9-737E-4222-8E0C-E5C1B69DD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4" y="1636054"/>
            <a:ext cx="1012885" cy="10128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DD1BBA-E5B2-4197-A2CA-68C17B10FD19}"/>
              </a:ext>
            </a:extLst>
          </p:cNvPr>
          <p:cNvSpPr/>
          <p:nvPr/>
        </p:nvSpPr>
        <p:spPr>
          <a:xfrm>
            <a:off x="1590900" y="1479875"/>
            <a:ext cx="7111242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Definition of a term or phrase</a:t>
            </a:r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7373BD95-D9D6-4925-A3F5-17E672788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812472" y="2890749"/>
            <a:ext cx="980078" cy="72939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861909-CA9E-447F-A95B-FB0B216D080A}"/>
              </a:ext>
            </a:extLst>
          </p:cNvPr>
          <p:cNvSpPr/>
          <p:nvPr/>
        </p:nvSpPr>
        <p:spPr>
          <a:xfrm>
            <a:off x="1590900" y="2541704"/>
            <a:ext cx="840165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WHO recommendation or guideline</a:t>
            </a:r>
          </a:p>
        </p:txBody>
      </p:sp>
      <p:pic>
        <p:nvPicPr>
          <p:cNvPr id="9" name="Picture 4" descr="Flag of the Philippines | Britannica">
            <a:extLst>
              <a:ext uri="{FF2B5EF4-FFF2-40B4-BE49-F238E27FC236}">
                <a16:creationId xmlns:a16="http://schemas.microsoft.com/office/drawing/2014/main" id="{CD029B28-9045-481E-80B5-6DE304A3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6" y="4255812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38BE59-EBCE-4D3D-B839-945BB839CE47}"/>
              </a:ext>
            </a:extLst>
          </p:cNvPr>
          <p:cNvSpPr/>
          <p:nvPr/>
        </p:nvSpPr>
        <p:spPr>
          <a:xfrm>
            <a:off x="1689376" y="3797999"/>
            <a:ext cx="7516801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Philippine guideline or practice </a:t>
            </a:r>
          </a:p>
        </p:txBody>
      </p:sp>
    </p:spTree>
    <p:extLst>
      <p:ext uri="{BB962C8B-B14F-4D97-AF65-F5344CB8AC3E}">
        <p14:creationId xmlns:p14="http://schemas.microsoft.com/office/powerpoint/2010/main" val="34266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B7A-BB80-4D0F-BE87-46372F799E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 Standard Long all-oral regimens (SLOR)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EB292-E77A-2644-AAC2-77F6F5EF9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5181600" cy="4351338"/>
          </a:xfr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PH" b="1" dirty="0">
                <a:solidFill>
                  <a:schemeClr val="accent6">
                    <a:lumMod val="75000"/>
                  </a:schemeClr>
                </a:solidFill>
              </a:rPr>
              <a:t>Regimen 5   SLOR FQ-R</a:t>
            </a:r>
          </a:p>
          <a:p>
            <a:pPr marL="0" indent="0">
              <a:buNone/>
            </a:pPr>
            <a:r>
              <a:rPr lang="en-PH" b="1" dirty="0"/>
              <a:t>S</a:t>
            </a:r>
            <a:r>
              <a:rPr lang="en-PH" dirty="0"/>
              <a:t>tandard </a:t>
            </a:r>
            <a:r>
              <a:rPr lang="en-PH" b="1" dirty="0"/>
              <a:t>L</a:t>
            </a:r>
            <a:r>
              <a:rPr lang="en-PH" dirty="0"/>
              <a:t>ong All </a:t>
            </a:r>
            <a:r>
              <a:rPr lang="en-PH" b="1" dirty="0"/>
              <a:t>O</a:t>
            </a:r>
            <a:r>
              <a:rPr lang="en-PH" dirty="0"/>
              <a:t>ral </a:t>
            </a:r>
            <a:r>
              <a:rPr lang="en-PH" b="1" dirty="0"/>
              <a:t>R</a:t>
            </a:r>
            <a:r>
              <a:rPr lang="en-PH" dirty="0"/>
              <a:t>egimen for </a:t>
            </a:r>
            <a:r>
              <a:rPr lang="en-PH" b="1" dirty="0"/>
              <a:t>FQ R</a:t>
            </a:r>
            <a:r>
              <a:rPr lang="en-PH" dirty="0"/>
              <a:t>esistance</a:t>
            </a:r>
          </a:p>
          <a:p>
            <a:pPr marL="0" indent="0">
              <a:buNone/>
            </a:pPr>
            <a:endParaRPr lang="en-PH" b="1" dirty="0"/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6Bdq-Lzd-Cfz-Cs-Dlm/12-14 </a:t>
            </a:r>
            <a:r>
              <a:rPr lang="en-US" b="1" dirty="0" err="1"/>
              <a:t>Lzd</a:t>
            </a:r>
            <a:r>
              <a:rPr lang="en-US" b="1" dirty="0"/>
              <a:t>-</a:t>
            </a:r>
            <a:r>
              <a:rPr lang="en-US" b="1" dirty="0" err="1"/>
              <a:t>Cfz</a:t>
            </a:r>
            <a:r>
              <a:rPr lang="en-US" b="1" dirty="0"/>
              <a:t>-Cs</a:t>
            </a:r>
          </a:p>
          <a:p>
            <a:pPr marL="0" indent="0">
              <a:buNone/>
            </a:pPr>
            <a:endParaRPr lang="en-PH" b="1" dirty="0"/>
          </a:p>
          <a:p>
            <a:pPr marL="0" indent="0">
              <a:buNone/>
            </a:pPr>
            <a:r>
              <a:rPr lang="en-PH" dirty="0"/>
              <a:t>Duration: 18-20 months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2B0A6-EDAC-4A40-95A8-E05801F05A28}"/>
              </a:ext>
            </a:extLst>
          </p:cNvPr>
          <p:cNvSpPr txBox="1"/>
          <p:nvPr/>
        </p:nvSpPr>
        <p:spPr>
          <a:xfrm>
            <a:off x="312096" y="361688"/>
            <a:ext cx="60149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698757-F598-EE4E-8535-C4C5CAAEBD6E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5181600" cy="47364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fontAlgn="ctr">
              <a:buNone/>
            </a:pPr>
            <a:r>
              <a:rPr lang="en-US" sz="1800" b="1" dirty="0"/>
              <a:t>NOT given to a patient who has any one of the following:</a:t>
            </a:r>
            <a:endParaRPr lang="en-P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800" dirty="0"/>
              <a:t>Exposure to  </a:t>
            </a:r>
            <a:r>
              <a:rPr lang="en-SG" sz="1800" dirty="0" err="1"/>
              <a:t>Bedaquiline</a:t>
            </a:r>
            <a:r>
              <a:rPr lang="en-SG" sz="1800" dirty="0"/>
              <a:t>, Linezolid, </a:t>
            </a:r>
            <a:r>
              <a:rPr lang="en-SG" sz="1800" dirty="0" err="1"/>
              <a:t>Cycloserine</a:t>
            </a:r>
            <a:r>
              <a:rPr lang="en-SG" sz="1800" dirty="0"/>
              <a:t>,  Clofazimine or </a:t>
            </a:r>
            <a:r>
              <a:rPr lang="en-SG" sz="1800" dirty="0" err="1"/>
              <a:t>Delamanid</a:t>
            </a:r>
            <a:r>
              <a:rPr lang="en-SG" sz="1800" dirty="0"/>
              <a:t> for &gt; 1 </a:t>
            </a:r>
            <a:endParaRPr lang="en-P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800" dirty="0"/>
              <a:t>Risk of toxicity or intolerance to any drugs in SLOR FQ-R  as manifested by:</a:t>
            </a:r>
            <a:endParaRPr lang="en-PH" sz="1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1800" dirty="0"/>
              <a:t>History of heart disease (heart failure, myocardial infarction, cardiac conduction abnormality, arrythmia)</a:t>
            </a:r>
            <a:endParaRPr lang="en-PH" sz="1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1800" dirty="0" err="1"/>
              <a:t>QTcF</a:t>
            </a:r>
            <a:r>
              <a:rPr lang="en-SG" sz="1800" dirty="0"/>
              <a:t> &gt;500 </a:t>
            </a:r>
            <a:r>
              <a:rPr lang="en-SG" sz="1800" dirty="0" err="1"/>
              <a:t>ms</a:t>
            </a:r>
            <a:endParaRPr lang="en-PH" sz="1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1800" dirty="0"/>
              <a:t>History of chronic active hepatitis (AST/ALT &gt;5 times elevated)</a:t>
            </a:r>
            <a:endParaRPr lang="en-PH" sz="1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1800" dirty="0"/>
              <a:t>History of chronic renal insufficiency (Creatinine Clearance &lt;20 mL/min)</a:t>
            </a:r>
            <a:endParaRPr lang="en-PH" sz="18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SG" sz="1800" dirty="0"/>
              <a:t>Severe </a:t>
            </a:r>
            <a:r>
              <a:rPr lang="en-SG" sz="1800" dirty="0" err="1"/>
              <a:t>anemia</a:t>
            </a:r>
            <a:r>
              <a:rPr lang="en-SG" sz="1800" dirty="0"/>
              <a:t> (</a:t>
            </a:r>
            <a:r>
              <a:rPr lang="en-SG" sz="1800" dirty="0" err="1"/>
              <a:t>hgb</a:t>
            </a:r>
            <a:r>
              <a:rPr lang="en-SG" sz="1800" dirty="0"/>
              <a:t> &lt;8g/dl)</a:t>
            </a:r>
            <a:endParaRPr lang="en-PH" sz="1800" dirty="0"/>
          </a:p>
        </p:txBody>
      </p:sp>
      <p:pic>
        <p:nvPicPr>
          <p:cNvPr id="6" name="Picture 4" descr="Flag of the Philippines | Britannica">
            <a:extLst>
              <a:ext uri="{FF2B5EF4-FFF2-40B4-BE49-F238E27FC236}">
                <a16:creationId xmlns:a16="http://schemas.microsoft.com/office/drawing/2014/main" id="{E432622B-D078-47A6-AFE5-91973ACC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042" y="1027906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0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769795"/>
            <a:ext cx="12192000" cy="456682"/>
          </a:xfrm>
        </p:spPr>
        <p:txBody>
          <a:bodyPr>
            <a:noAutofit/>
          </a:bodyPr>
          <a:lstStyle/>
          <a:p>
            <a:r>
              <a:rPr lang="en-US" sz="3600" b="1" dirty="0"/>
              <a:t>Longer MDR-TB Regimens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79124" y="1484803"/>
            <a:ext cx="5847775" cy="966299"/>
          </a:xfrm>
          <a:prstGeom prst="roundRect">
            <a:avLst/>
          </a:prstGeom>
          <a:solidFill>
            <a:srgbClr val="45B74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Philippine Setting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79125" y="2532281"/>
            <a:ext cx="5847774" cy="395741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600" y="2843043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accent5"/>
              </a:solidFill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6200" y="2843044"/>
            <a:ext cx="513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50"/>
                </a:solidFill>
              </a:rPr>
              <a:t>Regimen 5: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PH" sz="2400" b="1" dirty="0">
                <a:solidFill>
                  <a:srgbClr val="00B050"/>
                </a:solidFill>
              </a:rPr>
              <a:t>Standard Long All-oral Regimen for FQ-resistant (SLOR-FQ-R)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012F3A-D215-E14F-8CFB-0FE94CD29CDF}"/>
              </a:ext>
            </a:extLst>
          </p:cNvPr>
          <p:cNvSpPr txBox="1"/>
          <p:nvPr/>
        </p:nvSpPr>
        <p:spPr>
          <a:xfrm>
            <a:off x="6426200" y="4084189"/>
            <a:ext cx="5359400" cy="95410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Bdq-Lzd-Cfz-Cs-Dlm /</a:t>
            </a:r>
          </a:p>
          <a:p>
            <a:pPr algn="ctr"/>
            <a:r>
              <a:rPr lang="pt-B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12-14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Lzd-Cfz-Cs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72430" y="5902157"/>
            <a:ext cx="4461161" cy="48144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18-20 months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79123" y="2532280"/>
            <a:ext cx="5847774" cy="3957419"/>
            <a:chOff x="-921675" y="3996299"/>
            <a:chExt cx="5847774" cy="3957419"/>
          </a:xfrm>
        </p:grpSpPr>
        <p:sp>
          <p:nvSpPr>
            <p:cNvPr id="30" name="Rounded Rectangle 29"/>
            <p:cNvSpPr/>
            <p:nvPr/>
          </p:nvSpPr>
          <p:spPr>
            <a:xfrm>
              <a:off x="-921675" y="3996299"/>
              <a:ext cx="5847774" cy="3957419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ctr"/>
              <a:r>
                <a:rPr lang="en-US" sz="2800" b="1" dirty="0">
                  <a:solidFill>
                    <a:schemeClr val="tx1"/>
                  </a:solidFill>
                </a:rPr>
                <a:t>SLOR FQ-R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should NOT be given</a:t>
              </a:r>
            </a:p>
            <a:p>
              <a:pPr fontAlgn="ctr"/>
              <a:r>
                <a:rPr lang="en-US" b="1" dirty="0">
                  <a:solidFill>
                    <a:schemeClr val="tx1"/>
                  </a:solidFill>
                </a:rPr>
                <a:t>to a patient who has </a:t>
              </a:r>
              <a:r>
                <a:rPr lang="en-US" b="1" dirty="0">
                  <a:solidFill>
                    <a:srgbClr val="FF0000"/>
                  </a:solidFill>
                </a:rPr>
                <a:t>ANY ONE </a:t>
              </a:r>
              <a:r>
                <a:rPr lang="en-US" b="1" dirty="0">
                  <a:solidFill>
                    <a:schemeClr val="tx1"/>
                  </a:solidFill>
                </a:rPr>
                <a:t>of the following:</a:t>
              </a:r>
            </a:p>
            <a:p>
              <a:pPr fontAlgn="ctr"/>
              <a:endParaRPr lang="en-PH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SG" sz="1600" b="1" dirty="0">
                  <a:solidFill>
                    <a:schemeClr val="tx1"/>
                  </a:solidFill>
                </a:rPr>
                <a:t>Exposure</a:t>
              </a:r>
              <a:r>
                <a:rPr lang="en-SG" sz="1600" dirty="0">
                  <a:solidFill>
                    <a:schemeClr val="tx1"/>
                  </a:solidFill>
                </a:rPr>
                <a:t> to </a:t>
              </a:r>
              <a:r>
                <a:rPr lang="en-SG" sz="1600" dirty="0" err="1">
                  <a:solidFill>
                    <a:schemeClr val="tx1"/>
                  </a:solidFill>
                </a:rPr>
                <a:t>bedaquiline</a:t>
              </a:r>
              <a:r>
                <a:rPr lang="en-SG" sz="1600" dirty="0">
                  <a:solidFill>
                    <a:schemeClr val="tx1"/>
                  </a:solidFill>
                </a:rPr>
                <a:t>, linezolid, </a:t>
              </a:r>
              <a:r>
                <a:rPr lang="en-SG" sz="1600" dirty="0" err="1">
                  <a:solidFill>
                    <a:schemeClr val="tx1"/>
                  </a:solidFill>
                </a:rPr>
                <a:t>cycloserine</a:t>
              </a:r>
              <a:r>
                <a:rPr lang="en-SG" sz="1600" dirty="0">
                  <a:solidFill>
                    <a:schemeClr val="tx1"/>
                  </a:solidFill>
                </a:rPr>
                <a:t>, </a:t>
              </a:r>
              <a:r>
                <a:rPr lang="en-SG" sz="1600" dirty="0" err="1">
                  <a:solidFill>
                    <a:schemeClr val="tx1"/>
                  </a:solidFill>
                </a:rPr>
                <a:t>clofazimine</a:t>
              </a:r>
              <a:r>
                <a:rPr lang="en-SG" sz="1600" dirty="0">
                  <a:solidFill>
                    <a:schemeClr val="tx1"/>
                  </a:solidFill>
                </a:rPr>
                <a:t>, or </a:t>
              </a:r>
              <a:r>
                <a:rPr lang="en-SG" sz="1600" dirty="0" err="1">
                  <a:solidFill>
                    <a:schemeClr val="tx1"/>
                  </a:solidFill>
                </a:rPr>
                <a:t>delamanid</a:t>
              </a:r>
              <a:r>
                <a:rPr lang="en-SG" sz="1600" dirty="0">
                  <a:solidFill>
                    <a:schemeClr val="tx1"/>
                  </a:solidFill>
                </a:rPr>
                <a:t> for more than 1 month</a:t>
              </a:r>
            </a:p>
            <a:p>
              <a:endParaRPr lang="en-PH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SG" sz="1600" b="1" dirty="0">
                  <a:solidFill>
                    <a:schemeClr val="tx1"/>
                  </a:solidFill>
                </a:rPr>
                <a:t>Risk of toxicity or intolerance</a:t>
              </a:r>
              <a:r>
                <a:rPr lang="en-SG" sz="1600" dirty="0">
                  <a:solidFill>
                    <a:schemeClr val="tx1"/>
                  </a:solidFill>
                </a:rPr>
                <a:t> to any drugs in SLOR FQ-R including:</a:t>
              </a:r>
              <a:endParaRPr lang="en-PH" sz="1600" dirty="0">
                <a:solidFill>
                  <a:schemeClr val="tx1"/>
                </a:solidFill>
              </a:endParaRPr>
            </a:p>
            <a:p>
              <a:pPr marL="742950" lvl="1" indent="-285750" fontAlgn="t">
                <a:buFont typeface="Wingdings" panose="05000000000000000000" pitchFamily="2" charset="2"/>
                <a:buChar char="§"/>
              </a:pPr>
              <a:r>
                <a:rPr lang="en-SG" sz="1600" dirty="0">
                  <a:solidFill>
                    <a:schemeClr val="tx1"/>
                  </a:solidFill>
                </a:rPr>
                <a:t>History of heart disease</a:t>
              </a:r>
            </a:p>
            <a:p>
              <a:pPr marL="742950" lvl="1" indent="-285750" fontAlgn="t">
                <a:buFont typeface="Wingdings" panose="05000000000000000000" pitchFamily="2" charset="2"/>
                <a:buChar char="§"/>
              </a:pPr>
              <a:r>
                <a:rPr lang="en-SG" sz="1600" dirty="0">
                  <a:solidFill>
                    <a:schemeClr val="tx1"/>
                  </a:solidFill>
                </a:rPr>
                <a:t>History of chronic active hepatitis</a:t>
              </a:r>
            </a:p>
            <a:p>
              <a:pPr marL="742950" lvl="1" indent="-285750" fontAlgn="t">
                <a:buFont typeface="Wingdings" panose="05000000000000000000" pitchFamily="2" charset="2"/>
                <a:buChar char="§"/>
              </a:pPr>
              <a:r>
                <a:rPr lang="en-SG" sz="1600" dirty="0">
                  <a:solidFill>
                    <a:schemeClr val="tx1"/>
                  </a:solidFill>
                </a:rPr>
                <a:t>History of chronic renal insufficiency</a:t>
              </a:r>
              <a:endParaRPr lang="en-PH" sz="1600" dirty="0">
                <a:solidFill>
                  <a:schemeClr val="tx1"/>
                </a:solidFill>
              </a:endParaRPr>
            </a:p>
            <a:p>
              <a:pPr marL="742950" lvl="1" indent="-285750" fontAlgn="t">
                <a:buFont typeface="Wingdings" panose="05000000000000000000" pitchFamily="2" charset="2"/>
                <a:buChar char="§"/>
              </a:pPr>
              <a:r>
                <a:rPr lang="en-SG" sz="1600" dirty="0">
                  <a:solidFill>
                    <a:schemeClr val="tx1"/>
                  </a:solidFill>
                </a:rPr>
                <a:t>Severe anemia</a:t>
              </a:r>
              <a:endParaRPr lang="en-PH" sz="160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4" descr="Warning gif animated 7 » GIF Images Download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638" y="6852963"/>
              <a:ext cx="912167" cy="74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4" descr="Flag of the Philippines | Britann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2" y="1673353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Footer Placeholder 13">
            <a:extLst>
              <a:ext uri="{FF2B5EF4-FFF2-40B4-BE49-F238E27FC236}">
                <a16:creationId xmlns:a16="http://schemas.microsoft.com/office/drawing/2014/main" id="{A82862A8-3DC0-4184-A1B6-4FA127BA750F}"/>
              </a:ext>
            </a:extLst>
          </p:cNvPr>
          <p:cNvSpPr txBox="1">
            <a:spLocks/>
          </p:cNvSpPr>
          <p:nvPr/>
        </p:nvSpPr>
        <p:spPr>
          <a:xfrm>
            <a:off x="3672840" y="6578597"/>
            <a:ext cx="48463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b="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Department of Health – National TB Control Program</a:t>
            </a: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1C2BE130-CD90-4004-A3CE-84EF53470F17}"/>
              </a:ext>
            </a:extLst>
          </p:cNvPr>
          <p:cNvSpPr/>
          <p:nvPr/>
        </p:nvSpPr>
        <p:spPr>
          <a:xfrm>
            <a:off x="177800" y="1484804"/>
            <a:ext cx="5791200" cy="9662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Recommendation</a:t>
            </a:r>
          </a:p>
        </p:txBody>
      </p:sp>
      <p:pic>
        <p:nvPicPr>
          <p:cNvPr id="28" name="Picture 2" descr="Logo">
            <a:extLst>
              <a:ext uri="{FF2B5EF4-FFF2-40B4-BE49-F238E27FC236}">
                <a16:creationId xmlns:a16="http://schemas.microsoft.com/office/drawing/2014/main" id="{734E6879-B2D5-4AF9-9F8E-439EA8D4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" y="1584311"/>
            <a:ext cx="980618" cy="80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858409" y="5982277"/>
            <a:ext cx="4461161" cy="4721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18-20 months </a:t>
            </a: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69404817-2725-433C-A00F-9784A5A83529}"/>
              </a:ext>
            </a:extLst>
          </p:cNvPr>
          <p:cNvSpPr/>
          <p:nvPr/>
        </p:nvSpPr>
        <p:spPr>
          <a:xfrm>
            <a:off x="177800" y="2532281"/>
            <a:ext cx="5791200" cy="3967160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ysClr val="windowText" lastClr="000000"/>
              </a:solidFill>
              <a:cs typeface="Aharoni" panose="02010803020104030203" pitchFamily="2" charset="-79"/>
            </a:endParaRPr>
          </a:p>
        </p:txBody>
      </p:sp>
      <p:sp>
        <p:nvSpPr>
          <p:cNvPr id="38" name="Rounded Rectangle 35">
            <a:extLst>
              <a:ext uri="{FF2B5EF4-FFF2-40B4-BE49-F238E27FC236}">
                <a16:creationId xmlns:a16="http://schemas.microsoft.com/office/drawing/2014/main" id="{46F044EB-B7DC-4F5B-80C8-13732A9F1399}"/>
              </a:ext>
            </a:extLst>
          </p:cNvPr>
          <p:cNvSpPr/>
          <p:nvPr/>
        </p:nvSpPr>
        <p:spPr>
          <a:xfrm>
            <a:off x="858409" y="5962664"/>
            <a:ext cx="4461161" cy="4721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18-20 months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82926BE-827B-4C23-A866-735912308E6E}"/>
              </a:ext>
            </a:extLst>
          </p:cNvPr>
          <p:cNvSpPr/>
          <p:nvPr/>
        </p:nvSpPr>
        <p:spPr>
          <a:xfrm>
            <a:off x="589182" y="2598680"/>
            <a:ext cx="5092540" cy="12686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lvl="1"/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Group A agents </a:t>
            </a:r>
            <a:r>
              <a:rPr lang="en-US" dirty="0">
                <a:solidFill>
                  <a:schemeClr val="tx1"/>
                </a:solidFill>
              </a:rPr>
              <a:t>+ at least </a:t>
            </a:r>
            <a:r>
              <a:rPr lang="en-US" b="1" dirty="0">
                <a:solidFill>
                  <a:schemeClr val="tx1"/>
                </a:solidFill>
              </a:rPr>
              <a:t>1 Group B agent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- at least </a:t>
            </a:r>
            <a:r>
              <a:rPr lang="en-US" b="1" dirty="0">
                <a:solidFill>
                  <a:schemeClr val="tx1"/>
                </a:solidFill>
              </a:rPr>
              <a:t>four</a:t>
            </a:r>
            <a:r>
              <a:rPr lang="en-US" dirty="0">
                <a:solidFill>
                  <a:schemeClr val="tx1"/>
                </a:solidFill>
              </a:rPr>
              <a:t> TB agents at start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- at </a:t>
            </a:r>
            <a:r>
              <a:rPr lang="en-US" b="1" dirty="0">
                <a:solidFill>
                  <a:schemeClr val="tx1"/>
                </a:solidFill>
              </a:rPr>
              <a:t>least three </a:t>
            </a:r>
            <a:r>
              <a:rPr lang="en-US" dirty="0">
                <a:solidFill>
                  <a:schemeClr val="tx1"/>
                </a:solidFill>
              </a:rPr>
              <a:t>agents remaining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04E8419-C551-4C17-96AA-D17D744C0FEC}"/>
              </a:ext>
            </a:extLst>
          </p:cNvPr>
          <p:cNvSpPr/>
          <p:nvPr/>
        </p:nvSpPr>
        <p:spPr>
          <a:xfrm>
            <a:off x="529487" y="3966428"/>
            <a:ext cx="5054883" cy="75253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1-2 </a:t>
            </a:r>
            <a:r>
              <a:rPr lang="en-US" b="1" dirty="0">
                <a:solidFill>
                  <a:schemeClr val="tx1"/>
                </a:solidFill>
              </a:rPr>
              <a:t>Group A agents</a:t>
            </a:r>
            <a:r>
              <a:rPr lang="en-US" dirty="0">
                <a:solidFill>
                  <a:schemeClr val="tx1"/>
                </a:solidFill>
              </a:rPr>
              <a:t>  + </a:t>
            </a:r>
            <a:r>
              <a:rPr lang="en-US" b="1" dirty="0">
                <a:solidFill>
                  <a:schemeClr val="tx1"/>
                </a:solidFill>
              </a:rPr>
              <a:t>both Group B agents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8CCD8D-790C-4BD7-9A46-BA9071272486}"/>
              </a:ext>
            </a:extLst>
          </p:cNvPr>
          <p:cNvSpPr/>
          <p:nvPr/>
        </p:nvSpPr>
        <p:spPr>
          <a:xfrm>
            <a:off x="529486" y="4802755"/>
            <a:ext cx="5114579" cy="108307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the regimen cannot be composed with agents from Groups A and </a:t>
            </a:r>
            <a:r>
              <a:rPr lang="en-US" b="1" dirty="0">
                <a:solidFill>
                  <a:schemeClr val="tx1"/>
                </a:solidFill>
              </a:rPr>
              <a:t>B alone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Group C agents</a:t>
            </a:r>
            <a:r>
              <a:rPr lang="en-US" dirty="0">
                <a:solidFill>
                  <a:schemeClr val="tx1"/>
                </a:solidFill>
              </a:rPr>
              <a:t> are added</a:t>
            </a:r>
          </a:p>
        </p:txBody>
      </p:sp>
    </p:spTree>
    <p:extLst>
      <p:ext uri="{BB962C8B-B14F-4D97-AF65-F5344CB8AC3E}">
        <p14:creationId xmlns:p14="http://schemas.microsoft.com/office/powerpoint/2010/main" val="37829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34" grpId="0" animBg="1"/>
      <p:bldP spid="39" grpId="0" animBg="1"/>
      <p:bldP spid="40" grpId="0" animBg="1"/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B7A-BB80-4D0F-BE87-46372F799E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457200" indent="-457200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 Standard Long all-oral regimens (SLOR)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2B0A6-EDAC-4A40-95A8-E05801F05A28}"/>
              </a:ext>
            </a:extLst>
          </p:cNvPr>
          <p:cNvSpPr txBox="1"/>
          <p:nvPr/>
        </p:nvSpPr>
        <p:spPr>
          <a:xfrm>
            <a:off x="838200" y="388649"/>
            <a:ext cx="60149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C2B76D-9647-5F4D-B4F7-DE9ED1BE9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ITR</a:t>
            </a:r>
          </a:p>
          <a:p>
            <a:pPr marL="0" indent="0">
              <a:buNone/>
            </a:pPr>
            <a:r>
              <a:rPr lang="en-US" b="1" dirty="0"/>
              <a:t>I</a:t>
            </a:r>
            <a:r>
              <a:rPr lang="en-US" dirty="0"/>
              <a:t>ndividualized </a:t>
            </a:r>
            <a:r>
              <a:rPr lang="en-US" b="1" dirty="0"/>
              <a:t>T</a:t>
            </a:r>
            <a:r>
              <a:rPr lang="en-US" dirty="0"/>
              <a:t>reatment </a:t>
            </a:r>
            <a:r>
              <a:rPr lang="en-US" b="1" dirty="0"/>
              <a:t>R</a:t>
            </a:r>
            <a:r>
              <a:rPr lang="en-US" dirty="0"/>
              <a:t>egimen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TBMAC will construct a regimen containing at least 4-5 likely effective drugs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9A8D61-DC5B-4144-A99E-F61C22471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Given to:</a:t>
            </a:r>
          </a:p>
          <a:p>
            <a:r>
              <a:rPr lang="en-US" dirty="0"/>
              <a:t>Retreatment MDR/RRTB cases (not eligible to SSOR nor SLOR)</a:t>
            </a:r>
          </a:p>
          <a:p>
            <a:r>
              <a:rPr lang="en-US" dirty="0"/>
              <a:t>Pregnant patients</a:t>
            </a:r>
          </a:p>
          <a:p>
            <a:r>
              <a:rPr lang="en-US" dirty="0"/>
              <a:t>Contacts of patients who failed on MDRTB treatment</a:t>
            </a:r>
          </a:p>
          <a:p>
            <a:r>
              <a:rPr lang="en-US" dirty="0"/>
              <a:t>Patients who qualify on standard regimens but one of the drugs in the regimen is not available/accessible</a:t>
            </a:r>
          </a:p>
        </p:txBody>
      </p:sp>
      <p:pic>
        <p:nvPicPr>
          <p:cNvPr id="6" name="Picture 4" descr="Flag of the Philippines | Britannica">
            <a:extLst>
              <a:ext uri="{FF2B5EF4-FFF2-40B4-BE49-F238E27FC236}">
                <a16:creationId xmlns:a16="http://schemas.microsoft.com/office/drawing/2014/main" id="{FC106C52-BBA7-403D-85B7-9A9CEBE6C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042" y="946463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214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76903" y="1005522"/>
            <a:ext cx="4029361" cy="1829118"/>
          </a:xfrm>
        </p:spPr>
        <p:txBody>
          <a:bodyPr>
            <a:noAutofit/>
          </a:bodyPr>
          <a:lstStyle/>
          <a:p>
            <a:r>
              <a:rPr lang="en-US" sz="3600" dirty="0"/>
              <a:t>TB Medical Advisory Committee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AF1880-E524-614A-947F-5D824B7BE14A}"/>
              </a:ext>
            </a:extLst>
          </p:cNvPr>
          <p:cNvSpPr txBox="1">
            <a:spLocks/>
          </p:cNvSpPr>
          <p:nvPr/>
        </p:nvSpPr>
        <p:spPr>
          <a:xfrm>
            <a:off x="5139689" y="813340"/>
            <a:ext cx="6507481" cy="16166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33766"/>
                </a:solidFill>
                <a:latin typeface="Montserrat Medium" panose="00000600000000000000" pitchFamily="50" charset="0"/>
              </a:rPr>
              <a:t>A case management committee composed of health care workers with expertise in managing DSTB and DR-TB who reviews and approves the cases presented for enrollment, case management and treatment outcome.</a:t>
            </a:r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733B7602-EA38-4115-9180-8D17500A0128}"/>
              </a:ext>
            </a:extLst>
          </p:cNvPr>
          <p:cNvSpPr txBox="1">
            <a:spLocks/>
          </p:cNvSpPr>
          <p:nvPr/>
        </p:nvSpPr>
        <p:spPr>
          <a:xfrm>
            <a:off x="3672840" y="6578597"/>
            <a:ext cx="48463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b="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Department of Health – National TB Control Program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D4AE9-DB2B-4A9D-9FAF-C32CC8661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11047" r="55765" b="18255"/>
          <a:stretch/>
        </p:blipFill>
        <p:spPr>
          <a:xfrm>
            <a:off x="804958" y="3061868"/>
            <a:ext cx="3173250" cy="328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139687" y="2429989"/>
            <a:ext cx="6507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33766"/>
                </a:solidFill>
                <a:latin typeface="Montserrat Medium" panose="00000600000000000000" pitchFamily="50" charset="0"/>
              </a:rPr>
              <a:t>Provides technically sound and evidence-based recommendations on patients with difficult to treat DSTB and DR-TB to:</a:t>
            </a:r>
          </a:p>
          <a:p>
            <a:pPr marL="1198563" lvl="1" indent="-4000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33766"/>
                </a:solidFill>
                <a:latin typeface="Montserrat Medium" panose="00000600000000000000" pitchFamily="50" charset="0"/>
              </a:rPr>
              <a:t>achieve correct diagnosis and management</a:t>
            </a:r>
          </a:p>
          <a:p>
            <a:pPr marL="1198563" lvl="1" indent="-4000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33766"/>
                </a:solidFill>
                <a:latin typeface="Montserrat Medium" panose="00000600000000000000" pitchFamily="50" charset="0"/>
              </a:rPr>
              <a:t>prevent development of further resistance and further complications due to TB disease through a </a:t>
            </a:r>
            <a:r>
              <a:rPr lang="en-US" b="1" dirty="0">
                <a:solidFill>
                  <a:srgbClr val="033766"/>
                </a:solidFill>
                <a:latin typeface="Montserrat Medium" panose="00000600000000000000" pitchFamily="50" charset="0"/>
              </a:rPr>
              <a:t>consensus</a:t>
            </a:r>
            <a:endParaRPr lang="en-US" dirty="0">
              <a:solidFill>
                <a:srgbClr val="033766"/>
              </a:solidFill>
              <a:latin typeface="Montserrat Medium" panose="00000600000000000000" pitchFamily="50" charset="0"/>
            </a:endParaRPr>
          </a:p>
          <a:p>
            <a:pPr marL="914400" indent="-452438"/>
            <a:endParaRPr lang="en-US" sz="1600" dirty="0"/>
          </a:p>
        </p:txBody>
      </p:sp>
      <p:pic>
        <p:nvPicPr>
          <p:cNvPr id="1026" name="Picture 2" descr="Towards a TB Free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96" y="4507059"/>
            <a:ext cx="5532928" cy="184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lag of the Philippines | Britannica">
            <a:extLst>
              <a:ext uri="{FF2B5EF4-FFF2-40B4-BE49-F238E27FC236}">
                <a16:creationId xmlns:a16="http://schemas.microsoft.com/office/drawing/2014/main" id="{3FE7A95B-D5AF-4CD5-90E6-9DD0321B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15" y="416324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2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769795"/>
            <a:ext cx="12192000" cy="456682"/>
          </a:xfrm>
        </p:spPr>
        <p:txBody>
          <a:bodyPr>
            <a:noAutofit/>
          </a:bodyPr>
          <a:lstStyle/>
          <a:p>
            <a:r>
              <a:rPr lang="en-US" sz="2800" b="1" dirty="0"/>
              <a:t>Longer MDR-TB Regimens – Individualized Treatment Regimen</a:t>
            </a:r>
          </a:p>
          <a:p>
            <a:endParaRPr lang="en-US" sz="36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895836" y="2692478"/>
            <a:ext cx="4508678" cy="1045681"/>
            <a:chOff x="177800" y="2639652"/>
            <a:chExt cx="4508678" cy="1045681"/>
          </a:xfrm>
          <a:solidFill>
            <a:srgbClr val="3399FF"/>
          </a:solidFill>
        </p:grpSpPr>
        <p:sp>
          <p:nvSpPr>
            <p:cNvPr id="22" name="Rounded Rectangle 21"/>
            <p:cNvSpPr/>
            <p:nvPr/>
          </p:nvSpPr>
          <p:spPr>
            <a:xfrm>
              <a:off x="177800" y="2639652"/>
              <a:ext cx="4508678" cy="1045681"/>
            </a:xfrm>
            <a:prstGeom prst="roundRect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b="1" dirty="0">
                <a:solidFill>
                  <a:sysClr val="windowText" lastClr="000000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4023" y="2821700"/>
              <a:ext cx="387096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b="1" dirty="0"/>
                <a:t>Use all Group A drugs if possible</a:t>
              </a:r>
            </a:p>
            <a:p>
              <a:pPr lvl="0" algn="ctr"/>
              <a:r>
                <a:rPr lang="en-US" sz="2000" b="1" dirty="0"/>
                <a:t>(</a:t>
              </a:r>
              <a:r>
                <a:rPr lang="en-US" sz="2000" b="1" dirty="0" err="1"/>
                <a:t>Lfx</a:t>
              </a:r>
              <a:r>
                <a:rPr lang="en-US" sz="2000" b="1" dirty="0"/>
                <a:t>/</a:t>
              </a:r>
              <a:r>
                <a:rPr lang="en-US" sz="2000" b="1" dirty="0" err="1"/>
                <a:t>Mfx</a:t>
              </a:r>
              <a:r>
                <a:rPr lang="en-US" sz="2000" b="1" dirty="0"/>
                <a:t>, </a:t>
              </a:r>
              <a:r>
                <a:rPr lang="en-US" sz="2000" b="1" dirty="0" err="1"/>
                <a:t>Bdq</a:t>
              </a:r>
              <a:r>
                <a:rPr lang="en-US" sz="2000" b="1" dirty="0"/>
                <a:t>, </a:t>
              </a:r>
              <a:r>
                <a:rPr lang="en-US" sz="2000" b="1" dirty="0" err="1"/>
                <a:t>Lzd</a:t>
              </a:r>
              <a:r>
                <a:rPr lang="en-US" sz="2000" b="1" dirty="0"/>
                <a:t>)</a:t>
              </a:r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01514" y="2625726"/>
            <a:ext cx="5125386" cy="2477131"/>
            <a:chOff x="6527800" y="3577863"/>
            <a:chExt cx="5847774" cy="2350498"/>
          </a:xfrm>
        </p:grpSpPr>
        <p:sp>
          <p:nvSpPr>
            <p:cNvPr id="30" name="Rounded Rectangle 29"/>
            <p:cNvSpPr/>
            <p:nvPr/>
          </p:nvSpPr>
          <p:spPr>
            <a:xfrm>
              <a:off x="6527800" y="3577863"/>
              <a:ext cx="5847774" cy="2350498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1030" name="Picture 6" descr="File:Bright green checkbox-checked.svg - Wikimedia Comm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8034" y="4237784"/>
              <a:ext cx="933027" cy="79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740875" y="3861748"/>
              <a:ext cx="4541520" cy="183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This regimen is given to patients who do not qualify for standard regimens through TBMAC recommendation.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54706" y="3938174"/>
            <a:ext cx="6096000" cy="1139292"/>
            <a:chOff x="346652" y="3981350"/>
            <a:chExt cx="6096000" cy="1139292"/>
          </a:xfrm>
        </p:grpSpPr>
        <p:sp>
          <p:nvSpPr>
            <p:cNvPr id="35" name="Rounded Rectangle 34"/>
            <p:cNvSpPr/>
            <p:nvPr/>
          </p:nvSpPr>
          <p:spPr>
            <a:xfrm>
              <a:off x="822960" y="3981350"/>
              <a:ext cx="5146039" cy="1139292"/>
            </a:xfrm>
            <a:prstGeom prst="roundRect">
              <a:avLst/>
            </a:prstGeom>
            <a:solidFill>
              <a:srgbClr val="00FF00"/>
            </a:solidFill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b="1" dirty="0">
                <a:solidFill>
                  <a:sysClr val="windowText" lastClr="000000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6652" y="4093818"/>
              <a:ext cx="6096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PH" sz="2000" b="1" dirty="0"/>
                <a:t>Use Group B drugs to make up</a:t>
              </a:r>
            </a:p>
            <a:p>
              <a:pPr algn="ctr"/>
              <a:r>
                <a:rPr lang="en-PH" sz="2000" b="1" dirty="0"/>
                <a:t>4 likely effective drugs </a:t>
              </a:r>
            </a:p>
            <a:p>
              <a:pPr algn="ctr"/>
              <a:r>
                <a:rPr lang="en-PH" sz="2000" b="1" dirty="0"/>
                <a:t>(</a:t>
              </a:r>
              <a:r>
                <a:rPr lang="en-PH" sz="2000" b="1" dirty="0" err="1"/>
                <a:t>Cfz</a:t>
              </a:r>
              <a:r>
                <a:rPr lang="en-PH" sz="2000" b="1" dirty="0"/>
                <a:t>, Cs)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39875" y="5277481"/>
            <a:ext cx="6096000" cy="1126492"/>
            <a:chOff x="1452754" y="5304789"/>
            <a:chExt cx="6096000" cy="1126492"/>
          </a:xfrm>
        </p:grpSpPr>
        <p:sp>
          <p:nvSpPr>
            <p:cNvPr id="36" name="Rounded Rectangle 35"/>
            <p:cNvSpPr/>
            <p:nvPr/>
          </p:nvSpPr>
          <p:spPr>
            <a:xfrm>
              <a:off x="1452754" y="5304789"/>
              <a:ext cx="6096000" cy="1126492"/>
            </a:xfrm>
            <a:prstGeom prst="roundRect">
              <a:avLst/>
            </a:prstGeom>
            <a:solidFill>
              <a:srgbClr val="FFFF66"/>
            </a:solidFill>
            <a:ln w="190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b="1" dirty="0">
                <a:solidFill>
                  <a:sysClr val="windowText" lastClr="000000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52754" y="5514092"/>
              <a:ext cx="609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000" b="1" dirty="0"/>
                <a:t>Add Group C drugs if 4 likely effective drugs cannot be made from Groups A and B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0221" y="2706056"/>
            <a:ext cx="399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2400" b="1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4460" y="4092321"/>
            <a:ext cx="492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z="48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05334" y="5409652"/>
            <a:ext cx="63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24" name="Footer Placeholder 13">
            <a:extLst>
              <a:ext uri="{FF2B5EF4-FFF2-40B4-BE49-F238E27FC236}">
                <a16:creationId xmlns:a16="http://schemas.microsoft.com/office/drawing/2014/main" id="{EE29D150-2B01-432E-99E0-885D153B3A84}"/>
              </a:ext>
            </a:extLst>
          </p:cNvPr>
          <p:cNvSpPr txBox="1">
            <a:spLocks/>
          </p:cNvSpPr>
          <p:nvPr/>
        </p:nvSpPr>
        <p:spPr>
          <a:xfrm>
            <a:off x="3672840" y="6578597"/>
            <a:ext cx="48463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b="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Department of Health – National TB Control Program</a:t>
            </a:r>
          </a:p>
        </p:txBody>
      </p:sp>
      <p:sp>
        <p:nvSpPr>
          <p:cNvPr id="25" name="Rounded Rectangle 18">
            <a:extLst>
              <a:ext uri="{FF2B5EF4-FFF2-40B4-BE49-F238E27FC236}">
                <a16:creationId xmlns:a16="http://schemas.microsoft.com/office/drawing/2014/main" id="{DE384D55-F2B4-41CE-96F3-F06653370687}"/>
              </a:ext>
            </a:extLst>
          </p:cNvPr>
          <p:cNvSpPr/>
          <p:nvPr/>
        </p:nvSpPr>
        <p:spPr>
          <a:xfrm>
            <a:off x="6179124" y="1484803"/>
            <a:ext cx="5847775" cy="966299"/>
          </a:xfrm>
          <a:prstGeom prst="roundRect">
            <a:avLst/>
          </a:prstGeom>
          <a:solidFill>
            <a:srgbClr val="45B74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Philippine Setting</a:t>
            </a:r>
          </a:p>
        </p:txBody>
      </p:sp>
      <p:pic>
        <p:nvPicPr>
          <p:cNvPr id="26" name="Picture 4" descr="Flag of the Philippines | Britannica">
            <a:extLst>
              <a:ext uri="{FF2B5EF4-FFF2-40B4-BE49-F238E27FC236}">
                <a16:creationId xmlns:a16="http://schemas.microsoft.com/office/drawing/2014/main" id="{9B4B6E96-29C2-4921-BDE5-ABB76AF9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42" y="1673353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BE8CAB9F-10E7-47A8-AD10-8DC074BDDEBD}"/>
              </a:ext>
            </a:extLst>
          </p:cNvPr>
          <p:cNvSpPr/>
          <p:nvPr/>
        </p:nvSpPr>
        <p:spPr>
          <a:xfrm>
            <a:off x="177800" y="1484804"/>
            <a:ext cx="5791200" cy="9662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Recommendation</a:t>
            </a:r>
          </a:p>
        </p:txBody>
      </p:sp>
      <p:pic>
        <p:nvPicPr>
          <p:cNvPr id="28" name="Picture 2" descr="Logo">
            <a:extLst>
              <a:ext uri="{FF2B5EF4-FFF2-40B4-BE49-F238E27FC236}">
                <a16:creationId xmlns:a16="http://schemas.microsoft.com/office/drawing/2014/main" id="{41ADC034-F588-48DD-A3BE-671675A6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3" y="1584311"/>
            <a:ext cx="980618" cy="80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2" grpId="0"/>
      <p:bldP spid="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207" y="837951"/>
            <a:ext cx="12192000" cy="770996"/>
          </a:xfrm>
        </p:spPr>
        <p:txBody>
          <a:bodyPr>
            <a:normAutofit/>
          </a:bodyPr>
          <a:lstStyle/>
          <a:p>
            <a:r>
              <a:rPr lang="en-US" sz="3600" b="1" dirty="0"/>
              <a:t>STANDARDIZED MDR/RR-TB REGIMENS FOR CHILDREN</a:t>
            </a:r>
            <a:endParaRPr lang="en-US" sz="3600" dirty="0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E69A84F9-897B-44FE-82D2-BA42B3C036B0}"/>
              </a:ext>
            </a:extLst>
          </p:cNvPr>
          <p:cNvSpPr txBox="1">
            <a:spLocks/>
          </p:cNvSpPr>
          <p:nvPr/>
        </p:nvSpPr>
        <p:spPr>
          <a:xfrm>
            <a:off x="3883047" y="6610128"/>
            <a:ext cx="48463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b="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Department of Health – National TB Control Program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57A0A5-2E14-334C-8BA4-B2547060ADAC}"/>
              </a:ext>
            </a:extLst>
          </p:cNvPr>
          <p:cNvGraphicFramePr>
            <a:graphicFrameLocks noGrp="1"/>
          </p:cNvGraphicFramePr>
          <p:nvPr/>
        </p:nvGraphicFramePr>
        <p:xfrm>
          <a:off x="1280815" y="1609811"/>
          <a:ext cx="10668000" cy="464008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959088">
                  <a:extLst>
                    <a:ext uri="{9D8B030D-6E8A-4147-A177-3AD203B41FA5}">
                      <a16:colId xmlns:a16="http://schemas.microsoft.com/office/drawing/2014/main" val="467298143"/>
                    </a:ext>
                  </a:extLst>
                </a:gridCol>
                <a:gridCol w="4002809">
                  <a:extLst>
                    <a:ext uri="{9D8B030D-6E8A-4147-A177-3AD203B41FA5}">
                      <a16:colId xmlns:a16="http://schemas.microsoft.com/office/drawing/2014/main" val="2351038101"/>
                    </a:ext>
                  </a:extLst>
                </a:gridCol>
                <a:gridCol w="3706103">
                  <a:extLst>
                    <a:ext uri="{9D8B030D-6E8A-4147-A177-3AD203B41FA5}">
                      <a16:colId xmlns:a16="http://schemas.microsoft.com/office/drawing/2014/main" val="3466465915"/>
                    </a:ext>
                  </a:extLst>
                </a:gridCol>
              </a:tblGrid>
              <a:tr h="1015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Age</a:t>
                      </a:r>
                      <a:endParaRPr lang="en-P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Regimen 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FQ-susceptible MDR-TB</a:t>
                      </a:r>
                      <a:endParaRPr lang="en-P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Regimen 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FQ-resistant MDR-TB</a:t>
                      </a:r>
                      <a:endParaRPr lang="en-P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46897"/>
                  </a:ext>
                </a:extLst>
              </a:tr>
              <a:tr h="113548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 &lt; 3 years old</a:t>
                      </a:r>
                      <a:endParaRPr lang="en-P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407988" marR="0" indent="-40798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6a. 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Lfx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Lzd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Cfz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-Cs </a:t>
                      </a:r>
                    </a:p>
                    <a:p>
                      <a:pPr marL="865188" marR="0" lvl="1" indent="-40798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(PAS/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Eto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)</a:t>
                      </a:r>
                      <a:endParaRPr lang="en-PH" sz="20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12763" marR="0" indent="-512763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7a. 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Lzd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Cfz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-Cs-PAS (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Eto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/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Dlm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)</a:t>
                      </a:r>
                      <a:endParaRPr lang="en-PH" sz="20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9904393"/>
                  </a:ext>
                </a:extLst>
              </a:tr>
              <a:tr h="1339510">
                <a:tc>
                  <a:txBody>
                    <a:bodyPr/>
                    <a:lstStyle/>
                    <a:p>
                      <a:pPr marL="38898" marR="0" lv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3-6 years old</a:t>
                      </a:r>
                      <a:endParaRPr lang="en-P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466725" marR="0" indent="-4667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6b. 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Lfx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Lzd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Cfz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-Cs </a:t>
                      </a:r>
                    </a:p>
                    <a:p>
                      <a:pPr marL="923925" marR="0" lvl="1" indent="-4667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(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Dlm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/PAS)</a:t>
                      </a:r>
                      <a:endParaRPr lang="en-PH" sz="20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7b. 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Lzd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Cfz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-Cs-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Dlm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 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       (PAS/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Eto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)</a:t>
                      </a:r>
                      <a:endParaRPr lang="en-PH" sz="20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9592027"/>
                  </a:ext>
                </a:extLst>
              </a:tr>
              <a:tr h="114991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&gt; 6 years old</a:t>
                      </a:r>
                      <a:endParaRPr lang="en-P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512763" marR="0" indent="-512763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6c.  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Bdq-Lfx-Lzd-Cfz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   </a:t>
                      </a:r>
                    </a:p>
                    <a:p>
                      <a:pPr marL="969963" marR="0" lvl="1" indent="-512763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(Cs/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Dlm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)</a:t>
                      </a:r>
                      <a:endParaRPr lang="en-PH" sz="20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5138" marR="0" indent="-4651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7c. 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Bdq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Lzd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Cfz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-Cs (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Dlm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/PAS)</a:t>
                      </a:r>
                      <a:endParaRPr lang="en-PH" sz="20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004382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37" y="2611752"/>
            <a:ext cx="1308895" cy="1070232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Octaviano: Celebrating the Filipino children - SUNST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9" y="3749393"/>
            <a:ext cx="1923393" cy="1288674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6,917 Filipino Friends Stock Photos, Pictures &amp;amp; Royalty-Free Images - i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7" y="5105476"/>
            <a:ext cx="1554925" cy="1036617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lag of the Philippines | Britannica">
            <a:extLst>
              <a:ext uri="{FF2B5EF4-FFF2-40B4-BE49-F238E27FC236}">
                <a16:creationId xmlns:a16="http://schemas.microsoft.com/office/drawing/2014/main" id="{1A41A6F4-48BA-47CC-9421-45F155F7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442" y="180436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0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0207" y="837951"/>
            <a:ext cx="12192000" cy="770996"/>
          </a:xfrm>
        </p:spPr>
        <p:txBody>
          <a:bodyPr>
            <a:normAutofit/>
          </a:bodyPr>
          <a:lstStyle/>
          <a:p>
            <a:r>
              <a:rPr lang="en-US" sz="3600" b="1" dirty="0"/>
              <a:t>STANDARDIZED MDR/RR-TB REGIMENS FOR CHILDREN</a:t>
            </a:r>
            <a:endParaRPr lang="en-US" sz="3600" dirty="0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E69A84F9-897B-44FE-82D2-BA42B3C036B0}"/>
              </a:ext>
            </a:extLst>
          </p:cNvPr>
          <p:cNvSpPr txBox="1">
            <a:spLocks/>
          </p:cNvSpPr>
          <p:nvPr/>
        </p:nvSpPr>
        <p:spPr>
          <a:xfrm>
            <a:off x="3883047" y="6610128"/>
            <a:ext cx="484632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50" b="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Department of Health – National TB Control Program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57A0A5-2E14-334C-8BA4-B2547060ADAC}"/>
              </a:ext>
            </a:extLst>
          </p:cNvPr>
          <p:cNvGraphicFramePr>
            <a:graphicFrameLocks noGrp="1"/>
          </p:cNvGraphicFramePr>
          <p:nvPr/>
        </p:nvGraphicFramePr>
        <p:xfrm>
          <a:off x="1280815" y="1609811"/>
          <a:ext cx="10668000" cy="464008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959088">
                  <a:extLst>
                    <a:ext uri="{9D8B030D-6E8A-4147-A177-3AD203B41FA5}">
                      <a16:colId xmlns:a16="http://schemas.microsoft.com/office/drawing/2014/main" val="467298143"/>
                    </a:ext>
                  </a:extLst>
                </a:gridCol>
                <a:gridCol w="4002809">
                  <a:extLst>
                    <a:ext uri="{9D8B030D-6E8A-4147-A177-3AD203B41FA5}">
                      <a16:colId xmlns:a16="http://schemas.microsoft.com/office/drawing/2014/main" val="2351038101"/>
                    </a:ext>
                  </a:extLst>
                </a:gridCol>
                <a:gridCol w="3706103">
                  <a:extLst>
                    <a:ext uri="{9D8B030D-6E8A-4147-A177-3AD203B41FA5}">
                      <a16:colId xmlns:a16="http://schemas.microsoft.com/office/drawing/2014/main" val="3466465915"/>
                    </a:ext>
                  </a:extLst>
                </a:gridCol>
              </a:tblGrid>
              <a:tr h="1015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Age</a:t>
                      </a:r>
                      <a:endParaRPr lang="en-P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Regimen 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FQ-susceptible MDR-TB</a:t>
                      </a:r>
                      <a:endParaRPr lang="en-P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Regimen 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FQ-resistant MDR-TB</a:t>
                      </a:r>
                      <a:endParaRPr lang="en-P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46897"/>
                  </a:ext>
                </a:extLst>
              </a:tr>
              <a:tr h="113548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 &lt; 3 years old</a:t>
                      </a:r>
                      <a:endParaRPr lang="en-P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407988" marR="0" indent="-40798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6a. 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Lfx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Lzd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Cfz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-Cs </a:t>
                      </a:r>
                    </a:p>
                    <a:p>
                      <a:pPr marL="865188" marR="0" lvl="1" indent="-40798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(PAS/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Eto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)</a:t>
                      </a:r>
                      <a:endParaRPr lang="en-PH" sz="20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12763" marR="0" indent="-512763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7a. 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Lzd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Cfz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-Cs-PAS (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Eto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/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Dlm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)</a:t>
                      </a:r>
                      <a:endParaRPr lang="en-PH" sz="20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9904393"/>
                  </a:ext>
                </a:extLst>
              </a:tr>
              <a:tr h="1339510">
                <a:tc>
                  <a:txBody>
                    <a:bodyPr/>
                    <a:lstStyle/>
                    <a:p>
                      <a:pPr marL="38898" marR="0" lv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3-6 years old</a:t>
                      </a:r>
                      <a:endParaRPr lang="en-P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466725" marR="0" indent="-4667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6b. 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Lfx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Lzd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Cfz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-Cs </a:t>
                      </a:r>
                    </a:p>
                    <a:p>
                      <a:pPr marL="923925" marR="0" lvl="1" indent="-4667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(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Dlm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/PAS)</a:t>
                      </a:r>
                      <a:endParaRPr lang="en-PH" sz="20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7b. 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Lzd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Cfz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-Cs-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Dlm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 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       (PAS/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Eto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)</a:t>
                      </a:r>
                      <a:endParaRPr lang="en-PH" sz="20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9592027"/>
                  </a:ext>
                </a:extLst>
              </a:tr>
              <a:tr h="114991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50" charset="0"/>
                        </a:rPr>
                        <a:t>&gt; 6 years old</a:t>
                      </a:r>
                      <a:endParaRPr lang="en-PH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512763" marR="0" indent="-512763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6c.  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Bdq-Lfx-Lzd-Cfz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   </a:t>
                      </a:r>
                    </a:p>
                    <a:p>
                      <a:pPr marL="969963" marR="0" lvl="1" indent="-512763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(Cs/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Dlm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)</a:t>
                      </a:r>
                      <a:endParaRPr lang="en-PH" sz="20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5138" marR="0" indent="-4651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7c. 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Bdq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Lzd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Cfz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-Cs (</a:t>
                      </a:r>
                      <a:r>
                        <a:rPr lang="en-GB" sz="2000" dirty="0" err="1">
                          <a:effectLst/>
                          <a:latin typeface="Montserrat" panose="00000500000000000000" pitchFamily="50" charset="0"/>
                        </a:rPr>
                        <a:t>Dlm</a:t>
                      </a:r>
                      <a:r>
                        <a:rPr lang="en-GB" sz="2000" dirty="0">
                          <a:effectLst/>
                          <a:latin typeface="Montserrat" panose="00000500000000000000" pitchFamily="50" charset="0"/>
                        </a:rPr>
                        <a:t>/PAS)</a:t>
                      </a:r>
                      <a:endParaRPr lang="en-PH" sz="2000" dirty="0">
                        <a:effectLst/>
                        <a:latin typeface="Montserrat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004382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1" y="2682240"/>
            <a:ext cx="2407887" cy="1302628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Tuberculos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 bwMode="auto">
          <a:xfrm>
            <a:off x="365583" y="3502990"/>
            <a:ext cx="1830464" cy="199574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-Fag9XadCXkI/T20Uq2viDMI/AAAAAAAAB-M/9RRxzDZq3Zs/s320/tb+k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0" y="3900187"/>
            <a:ext cx="1735665" cy="231422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D4DC-8941-4D87-8020-4133387C3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02" y="2867625"/>
            <a:ext cx="10515600" cy="3130549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Shorter all-oral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Bedaquiline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-containing regimen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Longer MDR-TB regimens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  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BPaL regimen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3CC52A-D7B3-4054-9AC4-A4CE436D31AC}"/>
              </a:ext>
            </a:extLst>
          </p:cNvPr>
          <p:cNvSpPr txBox="1"/>
          <p:nvPr/>
        </p:nvSpPr>
        <p:spPr>
          <a:xfrm>
            <a:off x="1285102" y="3123721"/>
            <a:ext cx="60149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24FCB-07CB-4CA6-96D1-E487E1779F1C}"/>
              </a:ext>
            </a:extLst>
          </p:cNvPr>
          <p:cNvSpPr txBox="1"/>
          <p:nvPr/>
        </p:nvSpPr>
        <p:spPr>
          <a:xfrm>
            <a:off x="1248032" y="3976641"/>
            <a:ext cx="60149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B6D83-355E-4FAD-AF12-08D75743D48E}"/>
              </a:ext>
            </a:extLst>
          </p:cNvPr>
          <p:cNvSpPr txBox="1"/>
          <p:nvPr/>
        </p:nvSpPr>
        <p:spPr>
          <a:xfrm>
            <a:off x="1248032" y="4793560"/>
            <a:ext cx="601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78251A-1529-4369-996B-6A7658A366F1}"/>
              </a:ext>
            </a:extLst>
          </p:cNvPr>
          <p:cNvSpPr txBox="1">
            <a:spLocks/>
          </p:cNvSpPr>
          <p:nvPr/>
        </p:nvSpPr>
        <p:spPr>
          <a:xfrm>
            <a:off x="1822635" y="1325864"/>
            <a:ext cx="9978067" cy="1686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Regimens for MDR/RR-TB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6EE96-5FC5-40F4-90B6-A35AC95AD8D7}"/>
              </a:ext>
            </a:extLst>
          </p:cNvPr>
          <p:cNvSpPr txBox="1"/>
          <p:nvPr/>
        </p:nvSpPr>
        <p:spPr>
          <a:xfrm>
            <a:off x="870268" y="1723983"/>
            <a:ext cx="79465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86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D572-2D08-40DA-A874-EEBD341C7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115" y="1360714"/>
            <a:ext cx="494928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 very much!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73B44-C3DD-4D15-A785-7DC70A4AA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04" t="46734" r="10274" b="6471"/>
          <a:stretch/>
        </p:blipFill>
        <p:spPr>
          <a:xfrm>
            <a:off x="1486873" y="1249504"/>
            <a:ext cx="5114048" cy="337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9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9176-1DCF-47F3-944D-19A9F8794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981" y="1873078"/>
            <a:ext cx="9767709" cy="90325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Anti-TB medicines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0D40F-33B7-43DE-910C-421D9C9A5BEB}"/>
              </a:ext>
            </a:extLst>
          </p:cNvPr>
          <p:cNvSpPr txBox="1"/>
          <p:nvPr/>
        </p:nvSpPr>
        <p:spPr>
          <a:xfrm>
            <a:off x="1132114" y="1873078"/>
            <a:ext cx="794657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I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19F32-3DF1-43F0-A9BE-D7F3E897FD95}"/>
              </a:ext>
            </a:extLst>
          </p:cNvPr>
          <p:cNvSpPr txBox="1"/>
          <p:nvPr/>
        </p:nvSpPr>
        <p:spPr>
          <a:xfrm>
            <a:off x="2364059" y="2843560"/>
            <a:ext cx="798487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First-line anti-TB medicines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Second-line anti-TB medicines </a:t>
            </a:r>
          </a:p>
        </p:txBody>
      </p:sp>
    </p:spTree>
    <p:extLst>
      <p:ext uri="{BB962C8B-B14F-4D97-AF65-F5344CB8AC3E}">
        <p14:creationId xmlns:p14="http://schemas.microsoft.com/office/powerpoint/2010/main" val="345536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067771-CEA6-4EDA-AC6E-2001CC626FD0}"/>
              </a:ext>
            </a:extLst>
          </p:cNvPr>
          <p:cNvSpPr txBox="1"/>
          <p:nvPr/>
        </p:nvSpPr>
        <p:spPr>
          <a:xfrm>
            <a:off x="1200076" y="1455029"/>
            <a:ext cx="1919963" cy="15696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Most important first-line anti-TB medicines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70D0FA-F1DB-40A3-A8E9-3282FBC81895}"/>
              </a:ext>
            </a:extLst>
          </p:cNvPr>
          <p:cNvCxnSpPr>
            <a:cxnSpLocks/>
          </p:cNvCxnSpPr>
          <p:nvPr/>
        </p:nvCxnSpPr>
        <p:spPr>
          <a:xfrm>
            <a:off x="3181823" y="2318594"/>
            <a:ext cx="530022" cy="0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ACB076-56F1-4360-8451-AA2A2DC74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577044"/>
              </p:ext>
            </p:extLst>
          </p:nvPr>
        </p:nvGraphicFramePr>
        <p:xfrm>
          <a:off x="3835412" y="1533734"/>
          <a:ext cx="6584103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688">
                  <a:extLst>
                    <a:ext uri="{9D8B030D-6E8A-4147-A177-3AD203B41FA5}">
                      <a16:colId xmlns:a16="http://schemas.microsoft.com/office/drawing/2014/main" val="1030398843"/>
                    </a:ext>
                  </a:extLst>
                </a:gridCol>
                <a:gridCol w="2047415">
                  <a:extLst>
                    <a:ext uri="{9D8B030D-6E8A-4147-A177-3AD203B41FA5}">
                      <a16:colId xmlns:a16="http://schemas.microsoft.com/office/drawing/2014/main" val="3463782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Medicine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Abbreviation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129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Isoniazid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77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Rifampicin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05854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7209E31-1E78-4F3D-85B3-5D5D5610EADD}"/>
              </a:ext>
            </a:extLst>
          </p:cNvPr>
          <p:cNvSpPr/>
          <p:nvPr/>
        </p:nvSpPr>
        <p:spPr>
          <a:xfrm>
            <a:off x="0" y="-1"/>
            <a:ext cx="12192000" cy="12003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A. First-line anti-TB medicines</a:t>
            </a:r>
          </a:p>
        </p:txBody>
      </p:sp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B346838C-1850-4073-807A-2E5619E0D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0519156" y="272938"/>
            <a:ext cx="980078" cy="72939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432D12-7449-45C5-AEC5-0DCCAE36A33F}"/>
              </a:ext>
            </a:extLst>
          </p:cNvPr>
          <p:cNvSpPr txBox="1"/>
          <p:nvPr/>
        </p:nvSpPr>
        <p:spPr>
          <a:xfrm>
            <a:off x="1261860" y="3561819"/>
            <a:ext cx="1858179" cy="120032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Other first-line anti-TB medicines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ED6CFB-4192-4628-ADDE-FFEEEC9CD396}"/>
              </a:ext>
            </a:extLst>
          </p:cNvPr>
          <p:cNvCxnSpPr>
            <a:cxnSpLocks/>
          </p:cNvCxnSpPr>
          <p:nvPr/>
        </p:nvCxnSpPr>
        <p:spPr>
          <a:xfrm>
            <a:off x="3120039" y="4127848"/>
            <a:ext cx="530022" cy="0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253A3874-1487-4D91-858A-C85ED0422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246777"/>
              </p:ext>
            </p:extLst>
          </p:nvPr>
        </p:nvGraphicFramePr>
        <p:xfrm>
          <a:off x="3835411" y="3727878"/>
          <a:ext cx="6584103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688">
                  <a:extLst>
                    <a:ext uri="{9D8B030D-6E8A-4147-A177-3AD203B41FA5}">
                      <a16:colId xmlns:a16="http://schemas.microsoft.com/office/drawing/2014/main" val="1030398843"/>
                    </a:ext>
                  </a:extLst>
                </a:gridCol>
                <a:gridCol w="2047415">
                  <a:extLst>
                    <a:ext uri="{9D8B030D-6E8A-4147-A177-3AD203B41FA5}">
                      <a16:colId xmlns:a16="http://schemas.microsoft.com/office/drawing/2014/main" val="3463782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Pyrazinamide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058543"/>
                  </a:ext>
                </a:extLst>
              </a:tr>
              <a:tr h="31623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Ethambutol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0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067771-CEA6-4EDA-AC6E-2001CC626FD0}"/>
              </a:ext>
            </a:extLst>
          </p:cNvPr>
          <p:cNvSpPr txBox="1"/>
          <p:nvPr/>
        </p:nvSpPr>
        <p:spPr>
          <a:xfrm>
            <a:off x="94186" y="1586078"/>
            <a:ext cx="2145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Most important second-line anti-TB medicines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70D0FA-F1DB-40A3-A8E9-3282FBC81895}"/>
              </a:ext>
            </a:extLst>
          </p:cNvPr>
          <p:cNvCxnSpPr>
            <a:cxnSpLocks/>
          </p:cNvCxnSpPr>
          <p:nvPr/>
        </p:nvCxnSpPr>
        <p:spPr>
          <a:xfrm>
            <a:off x="1588710" y="2216444"/>
            <a:ext cx="530022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ACB076-56F1-4360-8451-AA2A2DC74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782864"/>
              </p:ext>
            </p:extLst>
          </p:nvPr>
        </p:nvGraphicFramePr>
        <p:xfrm>
          <a:off x="2118732" y="1185040"/>
          <a:ext cx="881174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637">
                  <a:extLst>
                    <a:ext uri="{9D8B030D-6E8A-4147-A177-3AD203B41FA5}">
                      <a16:colId xmlns:a16="http://schemas.microsoft.com/office/drawing/2014/main" val="1687449075"/>
                    </a:ext>
                  </a:extLst>
                </a:gridCol>
                <a:gridCol w="4536688">
                  <a:extLst>
                    <a:ext uri="{9D8B030D-6E8A-4147-A177-3AD203B41FA5}">
                      <a16:colId xmlns:a16="http://schemas.microsoft.com/office/drawing/2014/main" val="1030398843"/>
                    </a:ext>
                  </a:extLst>
                </a:gridCol>
                <a:gridCol w="2047415">
                  <a:extLst>
                    <a:ext uri="{9D8B030D-6E8A-4147-A177-3AD203B41FA5}">
                      <a16:colId xmlns:a16="http://schemas.microsoft.com/office/drawing/2014/main" val="3463782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Groups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Medicine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Abbreviation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12958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Group A</a:t>
                      </a:r>
                    </a:p>
                    <a:p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Fluoroquinolones: Levofloxacin or Moxifloxacin 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Lfx</a:t>
                      </a: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or </a:t>
                      </a:r>
                    </a:p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Mfx</a:t>
                      </a: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772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Bedaquiline</a:t>
                      </a:r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Bdq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0585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Linezolid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Lzd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688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7209E31-1E78-4F3D-85B3-5D5D5610EADD}"/>
              </a:ext>
            </a:extLst>
          </p:cNvPr>
          <p:cNvSpPr/>
          <p:nvPr/>
        </p:nvSpPr>
        <p:spPr>
          <a:xfrm>
            <a:off x="0" y="50637"/>
            <a:ext cx="12192000" cy="9120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B. Second-line anti-TB medicines: WHO grouping</a:t>
            </a:r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13C837E7-87BF-4F02-A767-4BB2BBBF5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019486"/>
              </p:ext>
            </p:extLst>
          </p:nvPr>
        </p:nvGraphicFramePr>
        <p:xfrm>
          <a:off x="2118732" y="3061060"/>
          <a:ext cx="8811740" cy="74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37">
                  <a:extLst>
                    <a:ext uri="{9D8B030D-6E8A-4147-A177-3AD203B41FA5}">
                      <a16:colId xmlns:a16="http://schemas.microsoft.com/office/drawing/2014/main" val="1687449075"/>
                    </a:ext>
                  </a:extLst>
                </a:gridCol>
                <a:gridCol w="4527588">
                  <a:extLst>
                    <a:ext uri="{9D8B030D-6E8A-4147-A177-3AD203B41FA5}">
                      <a16:colId xmlns:a16="http://schemas.microsoft.com/office/drawing/2014/main" val="1030398843"/>
                    </a:ext>
                  </a:extLst>
                </a:gridCol>
                <a:gridCol w="2047415">
                  <a:extLst>
                    <a:ext uri="{9D8B030D-6E8A-4147-A177-3AD203B41FA5}">
                      <a16:colId xmlns:a16="http://schemas.microsoft.com/office/drawing/2014/main" val="3463782883"/>
                    </a:ext>
                  </a:extLst>
                </a:gridCol>
              </a:tblGrid>
              <a:tr h="377639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Group 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Clofazimine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Cfz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365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Cycloserine</a:t>
                      </a: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or Terizidone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Cs or </a:t>
                      </a:r>
                      <a:r>
                        <a:rPr lang="en-US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Trd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52216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5026B81-AAE5-453B-8AA9-4C0819DBF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14444"/>
              </p:ext>
            </p:extLst>
          </p:nvPr>
        </p:nvGraphicFramePr>
        <p:xfrm>
          <a:off x="2118732" y="3833289"/>
          <a:ext cx="881174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37">
                  <a:extLst>
                    <a:ext uri="{9D8B030D-6E8A-4147-A177-3AD203B41FA5}">
                      <a16:colId xmlns:a16="http://schemas.microsoft.com/office/drawing/2014/main" val="1687449075"/>
                    </a:ext>
                  </a:extLst>
                </a:gridCol>
                <a:gridCol w="4527588">
                  <a:extLst>
                    <a:ext uri="{9D8B030D-6E8A-4147-A177-3AD203B41FA5}">
                      <a16:colId xmlns:a16="http://schemas.microsoft.com/office/drawing/2014/main" val="1030398843"/>
                    </a:ext>
                  </a:extLst>
                </a:gridCol>
                <a:gridCol w="2047415">
                  <a:extLst>
                    <a:ext uri="{9D8B030D-6E8A-4147-A177-3AD203B41FA5}">
                      <a16:colId xmlns:a16="http://schemas.microsoft.com/office/drawing/2014/main" val="3463782883"/>
                    </a:ext>
                  </a:extLst>
                </a:gridCol>
              </a:tblGrid>
              <a:tr h="370840">
                <a:tc rowSpan="7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Group C</a:t>
                      </a:r>
                    </a:p>
                    <a:p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6418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Delamanid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Dlm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326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075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Imipenem-</a:t>
                      </a: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Cilastatin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 or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Meropenen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Ipm-Cln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Mpn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25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Amikacin (or Streptomycin)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Am (or S)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911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Ethionamide or </a:t>
                      </a: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prothionamide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Eto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or 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Pto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6206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Para-</a:t>
                      </a: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aminosalicyclic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 acid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22823"/>
                  </a:ext>
                </a:extLst>
              </a:tr>
            </a:tbl>
          </a:graphicData>
        </a:graphic>
      </p:graphicFrame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B346838C-1850-4073-807A-2E5619E0D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1071197" y="121334"/>
            <a:ext cx="980078" cy="72939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D5B1D255-9104-4DDC-B2C6-F3947A31BB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560468"/>
              </p:ext>
            </p:extLst>
          </p:nvPr>
        </p:nvGraphicFramePr>
        <p:xfrm>
          <a:off x="2118732" y="3831973"/>
          <a:ext cx="881174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37">
                  <a:extLst>
                    <a:ext uri="{9D8B030D-6E8A-4147-A177-3AD203B41FA5}">
                      <a16:colId xmlns:a16="http://schemas.microsoft.com/office/drawing/2014/main" val="1687449075"/>
                    </a:ext>
                  </a:extLst>
                </a:gridCol>
                <a:gridCol w="4527588">
                  <a:extLst>
                    <a:ext uri="{9D8B030D-6E8A-4147-A177-3AD203B41FA5}">
                      <a16:colId xmlns:a16="http://schemas.microsoft.com/office/drawing/2014/main" val="1030398843"/>
                    </a:ext>
                  </a:extLst>
                </a:gridCol>
                <a:gridCol w="2047415">
                  <a:extLst>
                    <a:ext uri="{9D8B030D-6E8A-4147-A177-3AD203B41FA5}">
                      <a16:colId xmlns:a16="http://schemas.microsoft.com/office/drawing/2014/main" val="3463782883"/>
                    </a:ext>
                  </a:extLst>
                </a:gridCol>
              </a:tblGrid>
              <a:tr h="370840">
                <a:tc rowSpan="7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Group C</a:t>
                      </a:r>
                    </a:p>
                    <a:p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Ethambutol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6418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Delamanid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Dlm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326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Pyrazinamide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075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Imipenem-</a:t>
                      </a: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Cilastatin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 or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Meropenen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Ipm-Cln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Mpn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25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Amikacin (or Streptomycin)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Am (or S)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911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Ethionamide or </a:t>
                      </a: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prothionamide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Eto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or 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Pto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6206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Para-</a:t>
                      </a: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aminosalicyclic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 acid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2282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F147F19-74C2-4E04-8E47-F508AC873951}"/>
              </a:ext>
            </a:extLst>
          </p:cNvPr>
          <p:cNvSpPr/>
          <p:nvPr/>
        </p:nvSpPr>
        <p:spPr>
          <a:xfrm>
            <a:off x="0" y="31883"/>
            <a:ext cx="12192000" cy="12537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(First and) Second-line anti-TB medicines used in MDR-TB treatment: WHO grouping</a:t>
            </a:r>
          </a:p>
          <a:p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Picture 2" descr="Logo">
            <a:extLst>
              <a:ext uri="{FF2B5EF4-FFF2-40B4-BE49-F238E27FC236}">
                <a16:creationId xmlns:a16="http://schemas.microsoft.com/office/drawing/2014/main" id="{30AA7A18-2E2B-46FD-8E1F-F9393D0A3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6" t="-7458" r="-12965" b="-7005"/>
          <a:stretch/>
        </p:blipFill>
        <p:spPr bwMode="auto">
          <a:xfrm>
            <a:off x="11071197" y="341786"/>
            <a:ext cx="980078" cy="72939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8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067771-CEA6-4EDA-AC6E-2001CC626FD0}"/>
              </a:ext>
            </a:extLst>
          </p:cNvPr>
          <p:cNvSpPr txBox="1"/>
          <p:nvPr/>
        </p:nvSpPr>
        <p:spPr>
          <a:xfrm>
            <a:off x="94186" y="1314224"/>
            <a:ext cx="2145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Most important second-line anti-TB medicines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70D0FA-F1DB-40A3-A8E9-3282FBC81895}"/>
              </a:ext>
            </a:extLst>
          </p:cNvPr>
          <p:cNvCxnSpPr>
            <a:cxnSpLocks/>
          </p:cNvCxnSpPr>
          <p:nvPr/>
        </p:nvCxnSpPr>
        <p:spPr>
          <a:xfrm>
            <a:off x="1588710" y="1944590"/>
            <a:ext cx="530022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ACB076-56F1-4360-8451-AA2A2DC748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18732" y="913186"/>
          <a:ext cx="881174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637">
                  <a:extLst>
                    <a:ext uri="{9D8B030D-6E8A-4147-A177-3AD203B41FA5}">
                      <a16:colId xmlns:a16="http://schemas.microsoft.com/office/drawing/2014/main" val="1687449075"/>
                    </a:ext>
                  </a:extLst>
                </a:gridCol>
                <a:gridCol w="4536688">
                  <a:extLst>
                    <a:ext uri="{9D8B030D-6E8A-4147-A177-3AD203B41FA5}">
                      <a16:colId xmlns:a16="http://schemas.microsoft.com/office/drawing/2014/main" val="1030398843"/>
                    </a:ext>
                  </a:extLst>
                </a:gridCol>
                <a:gridCol w="2047415">
                  <a:extLst>
                    <a:ext uri="{9D8B030D-6E8A-4147-A177-3AD203B41FA5}">
                      <a16:colId xmlns:a16="http://schemas.microsoft.com/office/drawing/2014/main" val="3463782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Groups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Medicine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Abbreviation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12958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Group A</a:t>
                      </a:r>
                    </a:p>
                    <a:p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Fluoroquinolones: Levofloxacin or Moxifloxacin 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Lfx</a:t>
                      </a: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or </a:t>
                      </a:r>
                    </a:p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Mfx</a:t>
                      </a: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772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Bedaquiline</a:t>
                      </a:r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Bdq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0585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Linezolid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Lzd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688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7209E31-1E78-4F3D-85B3-5D5D5610EADD}"/>
              </a:ext>
            </a:extLst>
          </p:cNvPr>
          <p:cNvSpPr/>
          <p:nvPr/>
        </p:nvSpPr>
        <p:spPr>
          <a:xfrm>
            <a:off x="0" y="0"/>
            <a:ext cx="12192000" cy="751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B. Second-line anti-TB medicines: WHO grouping</a:t>
            </a:r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13C837E7-87BF-4F02-A767-4BB2BBBF59A4}"/>
              </a:ext>
            </a:extLst>
          </p:cNvPr>
          <p:cNvGraphicFramePr>
            <a:graphicFrameLocks/>
          </p:cNvGraphicFramePr>
          <p:nvPr/>
        </p:nvGraphicFramePr>
        <p:xfrm>
          <a:off x="2118732" y="2789206"/>
          <a:ext cx="8811740" cy="74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37">
                  <a:extLst>
                    <a:ext uri="{9D8B030D-6E8A-4147-A177-3AD203B41FA5}">
                      <a16:colId xmlns:a16="http://schemas.microsoft.com/office/drawing/2014/main" val="1687449075"/>
                    </a:ext>
                  </a:extLst>
                </a:gridCol>
                <a:gridCol w="4527588">
                  <a:extLst>
                    <a:ext uri="{9D8B030D-6E8A-4147-A177-3AD203B41FA5}">
                      <a16:colId xmlns:a16="http://schemas.microsoft.com/office/drawing/2014/main" val="1030398843"/>
                    </a:ext>
                  </a:extLst>
                </a:gridCol>
                <a:gridCol w="2047415">
                  <a:extLst>
                    <a:ext uri="{9D8B030D-6E8A-4147-A177-3AD203B41FA5}">
                      <a16:colId xmlns:a16="http://schemas.microsoft.com/office/drawing/2014/main" val="3463782883"/>
                    </a:ext>
                  </a:extLst>
                </a:gridCol>
              </a:tblGrid>
              <a:tr h="377639">
                <a:tc rowSpan="2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Group 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Clofazimine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Cfz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365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Cycloserine</a:t>
                      </a:r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or Terizidone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Cs or </a:t>
                      </a:r>
                      <a:r>
                        <a:rPr lang="en-US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Trd</a:t>
                      </a:r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52216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15026B81-AAE5-453B-8AA9-4C0819DBFDB1}"/>
              </a:ext>
            </a:extLst>
          </p:cNvPr>
          <p:cNvGraphicFramePr>
            <a:graphicFrameLocks/>
          </p:cNvGraphicFramePr>
          <p:nvPr/>
        </p:nvGraphicFramePr>
        <p:xfrm>
          <a:off x="2118732" y="3561435"/>
          <a:ext cx="881174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37">
                  <a:extLst>
                    <a:ext uri="{9D8B030D-6E8A-4147-A177-3AD203B41FA5}">
                      <a16:colId xmlns:a16="http://schemas.microsoft.com/office/drawing/2014/main" val="1687449075"/>
                    </a:ext>
                  </a:extLst>
                </a:gridCol>
                <a:gridCol w="4527588">
                  <a:extLst>
                    <a:ext uri="{9D8B030D-6E8A-4147-A177-3AD203B41FA5}">
                      <a16:colId xmlns:a16="http://schemas.microsoft.com/office/drawing/2014/main" val="1030398843"/>
                    </a:ext>
                  </a:extLst>
                </a:gridCol>
                <a:gridCol w="2047415">
                  <a:extLst>
                    <a:ext uri="{9D8B030D-6E8A-4147-A177-3AD203B41FA5}">
                      <a16:colId xmlns:a16="http://schemas.microsoft.com/office/drawing/2014/main" val="3463782883"/>
                    </a:ext>
                  </a:extLst>
                </a:gridCol>
              </a:tblGrid>
              <a:tr h="370840">
                <a:tc rowSpan="7"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Group C</a:t>
                      </a:r>
                    </a:p>
                    <a:p>
                      <a:endParaRPr lang="en-US" sz="20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Ethambutol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6418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Delamanid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Dlm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326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Pyrazinamide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075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Imipenem-</a:t>
                      </a: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Cilastatin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 or </a:t>
                      </a:r>
                    </a:p>
                    <a:p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Meropenen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Ipm-Cln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Mpn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25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Amikacin (or Streptomycin)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Am (or S)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911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Ethionamide or </a:t>
                      </a: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prothionamide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Eto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or 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Pto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6206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Para-</a:t>
                      </a:r>
                      <a:r>
                        <a:rPr lang="en-US" b="1" dirty="0" err="1">
                          <a:solidFill>
                            <a:schemeClr val="accent1"/>
                          </a:solidFill>
                        </a:rPr>
                        <a:t>aminosalicyclic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 acid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PAS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2282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F5FDFF-D60D-40BC-8196-7883A0D3C7D0}"/>
              </a:ext>
            </a:extLst>
          </p:cNvPr>
          <p:cNvCxnSpPr>
            <a:cxnSpLocks/>
          </p:cNvCxnSpPr>
          <p:nvPr/>
        </p:nvCxnSpPr>
        <p:spPr>
          <a:xfrm>
            <a:off x="5562808" y="3349702"/>
            <a:ext cx="1206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4EDBEA-1B8D-45F5-B3E5-BD4AE4852EEB}"/>
              </a:ext>
            </a:extLst>
          </p:cNvPr>
          <p:cNvCxnSpPr>
            <a:cxnSpLocks/>
          </p:cNvCxnSpPr>
          <p:nvPr/>
        </p:nvCxnSpPr>
        <p:spPr>
          <a:xfrm>
            <a:off x="4434468" y="5876073"/>
            <a:ext cx="1442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5CA53A-451E-4C35-B654-5DD6A7A88256}"/>
              </a:ext>
            </a:extLst>
          </p:cNvPr>
          <p:cNvCxnSpPr>
            <a:cxnSpLocks/>
          </p:cNvCxnSpPr>
          <p:nvPr/>
        </p:nvCxnSpPr>
        <p:spPr>
          <a:xfrm>
            <a:off x="9280502" y="3346604"/>
            <a:ext cx="6254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A8E6C9-F793-428E-B0AE-413A6C1E13D0}"/>
              </a:ext>
            </a:extLst>
          </p:cNvPr>
          <p:cNvCxnSpPr>
            <a:cxnSpLocks/>
          </p:cNvCxnSpPr>
          <p:nvPr/>
        </p:nvCxnSpPr>
        <p:spPr>
          <a:xfrm>
            <a:off x="8967753" y="5876073"/>
            <a:ext cx="521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Flag of the Philippines | Britannica">
            <a:extLst>
              <a:ext uri="{FF2B5EF4-FFF2-40B4-BE49-F238E27FC236}">
                <a16:creationId xmlns:a16="http://schemas.microsoft.com/office/drawing/2014/main" id="{B9B37B13-D19E-4FD7-8612-7EA1C8A3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472" y="81321"/>
            <a:ext cx="1132949" cy="589198"/>
          </a:xfrm>
          <a:prstGeom prst="rect">
            <a:avLst/>
          </a:prstGeom>
          <a:solidFill>
            <a:srgbClr val="45B748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9176-1DCF-47F3-944D-19A9F8794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981" y="1471635"/>
            <a:ext cx="9767709" cy="90325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TB and MDR-TB Regimens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0D40F-33B7-43DE-910C-421D9C9A5BEB}"/>
              </a:ext>
            </a:extLst>
          </p:cNvPr>
          <p:cNvSpPr txBox="1"/>
          <p:nvPr/>
        </p:nvSpPr>
        <p:spPr>
          <a:xfrm>
            <a:off x="1132114" y="1471635"/>
            <a:ext cx="794657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II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19F32-3DF1-43F0-A9BE-D7F3E897FD95}"/>
              </a:ext>
            </a:extLst>
          </p:cNvPr>
          <p:cNvSpPr txBox="1"/>
          <p:nvPr/>
        </p:nvSpPr>
        <p:spPr>
          <a:xfrm>
            <a:off x="2364059" y="2442117"/>
            <a:ext cx="8709102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Regimens for drug-susceptible TB </a:t>
            </a:r>
          </a:p>
          <a:p>
            <a:pPr marL="568325" indent="-568325">
              <a:lnSpc>
                <a:spcPct val="150000"/>
              </a:lnSpc>
              <a:buAutoNum type="alphaUcPeriod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Regimens for isoniazid-resistant TB </a:t>
            </a:r>
          </a:p>
          <a:p>
            <a:pPr marL="568325" indent="-568325">
              <a:lnSpc>
                <a:spcPct val="150000"/>
              </a:lnSpc>
              <a:buAutoNum type="alphaUcPeriod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Regimens for multidrug/rifampicin- resistant TB 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603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EAE38DA487042BA0F22FB02A60C22" ma:contentTypeVersion="12" ma:contentTypeDescription="Crée un document." ma:contentTypeScope="" ma:versionID="a42fc4087d6f40f0615fe994336451f0">
  <xsd:schema xmlns:xsd="http://www.w3.org/2001/XMLSchema" xmlns:xs="http://www.w3.org/2001/XMLSchema" xmlns:p="http://schemas.microsoft.com/office/2006/metadata/properties" xmlns:ns2="14d0bdfb-83de-47e1-8f18-01ea2ab38876" xmlns:ns3="ab2e5d75-f64a-4bb0-a41b-6f36631cc0cf" targetNamespace="http://schemas.microsoft.com/office/2006/metadata/properties" ma:root="true" ma:fieldsID="eabb732dcd80236b87667469f9dfaf2a" ns2:_="" ns3:_="">
    <xsd:import namespace="14d0bdfb-83de-47e1-8f18-01ea2ab38876"/>
    <xsd:import namespace="ab2e5d75-f64a-4bb0-a41b-6f36631cc0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0bdfb-83de-47e1-8f18-01ea2ab38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e5d75-f64a-4bb0-a41b-6f36631cc0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05A041-CFE4-4232-ADD9-FB3C81923B53}"/>
</file>

<file path=customXml/itemProps2.xml><?xml version="1.0" encoding="utf-8"?>
<ds:datastoreItem xmlns:ds="http://schemas.openxmlformats.org/officeDocument/2006/customXml" ds:itemID="{F8A79BF0-B033-4785-84BC-1F62C090D0E1}"/>
</file>

<file path=customXml/itemProps3.xml><?xml version="1.0" encoding="utf-8"?>
<ds:datastoreItem xmlns:ds="http://schemas.openxmlformats.org/officeDocument/2006/customXml" ds:itemID="{FBF7193C-8CC7-4C7E-8071-BCD05803571D}"/>
</file>

<file path=docProps/app.xml><?xml version="1.0" encoding="utf-8"?>
<Properties xmlns="http://schemas.openxmlformats.org/officeDocument/2006/extended-properties" xmlns:vt="http://schemas.openxmlformats.org/officeDocument/2006/docPropsVTypes">
  <TotalTime>7179</TotalTime>
  <Words>4004</Words>
  <Application>Microsoft Office PowerPoint</Application>
  <PresentationFormat>Widescreen</PresentationFormat>
  <Paragraphs>712</Paragraphs>
  <Slides>48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Aharoni</vt:lpstr>
      <vt:lpstr>Arial</vt:lpstr>
      <vt:lpstr>Calibri</vt:lpstr>
      <vt:lpstr>Calibri Light</vt:lpstr>
      <vt:lpstr>Courier New</vt:lpstr>
      <vt:lpstr>Montserrat</vt:lpstr>
      <vt:lpstr>Montserrat ExtraBold</vt:lpstr>
      <vt:lpstr>Montserrat Medium</vt:lpstr>
      <vt:lpstr>Wingdings</vt:lpstr>
      <vt:lpstr>Office Theme</vt:lpstr>
      <vt:lpstr>TB and MDR-TB           medicines and regimens</vt:lpstr>
      <vt:lpstr>MAIN REFERENCES </vt:lpstr>
      <vt:lpstr>Outline</vt:lpstr>
      <vt:lpstr>Icons to remember</vt:lpstr>
      <vt:lpstr>  Anti-TB medicines</vt:lpstr>
      <vt:lpstr>PowerPoint Presentation</vt:lpstr>
      <vt:lpstr>PowerPoint Presentation</vt:lpstr>
      <vt:lpstr>PowerPoint Presentation</vt:lpstr>
      <vt:lpstr>  TB and MDR-TB Regimens</vt:lpstr>
      <vt:lpstr>Standard coding for treatment regimens (in general)</vt:lpstr>
      <vt:lpstr>    Regimens for drug-susceptible TB         Regimens for isoniazid-resistant TB         Regimens for multidrug/rifampicin- resistant TB </vt:lpstr>
      <vt:lpstr>Regimen: pulmonary drug-susceptible TB in adults and children  </vt:lpstr>
      <vt:lpstr>Regimen for drug-susceptible extra-pulmonary TB </vt:lpstr>
      <vt:lpstr>PowerPoint Presentation</vt:lpstr>
      <vt:lpstr>    Regimens for drug-susceptible TB         Regimens for isoniazid-resistant TB         Regimens for multidrug/rifampicin- resistant TB </vt:lpstr>
      <vt:lpstr> Regimens for isoniazid-resistant TB</vt:lpstr>
      <vt:lpstr>PowerPoint Presentation</vt:lpstr>
      <vt:lpstr>    Regimens for drug-susceptible TB         Regimens for isoniazid-resistant TB         Regimens for multidrug/rifampicin- resistant TB </vt:lpstr>
      <vt:lpstr>PowerPoint Presentation</vt:lpstr>
      <vt:lpstr>PowerPoint Presentation</vt:lpstr>
      <vt:lpstr>PowerPoint Presentation</vt:lpstr>
      <vt:lpstr>Shorter all-oral Bedaquiline-containing regimen </vt:lpstr>
      <vt:lpstr> 1. Shorter all-oral Bedaquiline-          containing regimen</vt:lpstr>
      <vt:lpstr>PowerPoint Presentation</vt:lpstr>
      <vt:lpstr> 1. Shorter all-oral Bedaquiline-         containing regimen</vt:lpstr>
      <vt:lpstr> 1. Shorter all-oral Bedaquiline-            containing regimen</vt:lpstr>
      <vt:lpstr>PowerPoint Presentation</vt:lpstr>
      <vt:lpstr>PowerPoint Presentation</vt:lpstr>
      <vt:lpstr>1. Standard short all-oral regimen (SSOR)  (Philippine NTP): </vt:lpstr>
      <vt:lpstr>PowerPoint Presentation</vt:lpstr>
      <vt:lpstr>PowerPoint Presentation</vt:lpstr>
      <vt:lpstr>Longer MDR-TB regimens  </vt:lpstr>
      <vt:lpstr>WHO grouping of DR-TB drugs</vt:lpstr>
      <vt:lpstr>     Longer MDR/RR-TB regimens</vt:lpstr>
      <vt:lpstr>      Longer MDR/RR-TB regimens</vt:lpstr>
      <vt:lpstr>     Longer MDR/RR-TB regimens</vt:lpstr>
      <vt:lpstr>     Longer MDR/RR-TB regimens</vt:lpstr>
      <vt:lpstr>2.  Standard Long all-oral regimens (SLOR)</vt:lpstr>
      <vt:lpstr>PowerPoint Presentation</vt:lpstr>
      <vt:lpstr>2.  Standard Long all-oral regimens (SLOR) </vt:lpstr>
      <vt:lpstr>PowerPoint Presentation</vt:lpstr>
      <vt:lpstr>2.  Standard Long all-oral regimens (SLOR)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very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literacy materials for DR-TB</dc:title>
  <dc:creator>Mamel Quelapio</dc:creator>
  <cp:lastModifiedBy>Mamel Quelapio</cp:lastModifiedBy>
  <cp:revision>174</cp:revision>
  <dcterms:created xsi:type="dcterms:W3CDTF">2021-06-17T16:57:52Z</dcterms:created>
  <dcterms:modified xsi:type="dcterms:W3CDTF">2021-08-25T03:31:16Z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0x01010045AEAE38DA487042BA0F22FB02A60C22</vt:lpwstr>
  </property>
</Properties>
</file>