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hQAXRlrCda+D+L/yhNNaS0kAfM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56" orient="horz"/>
        <p:guide pos="384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9" Type="http://schemas.openxmlformats.org/officeDocument/2006/relationships/customXml" Target="../customXml/item2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slide" Target="slides/slide18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customschemas.google.com/relationships/presentationmetadata" Target="metadata"/><Relationship Id="rId14" Type="http://schemas.openxmlformats.org/officeDocument/2006/relationships/slide" Target="slides/slide9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who.int/tb/publications/2015/The_Essentials_to_End_TB/en/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who.int/tb/publications/2015/The_Essentials_to_End_TB/en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who.int/tb/publications/2015/The_Essentials_to_End_TB/en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indirect test requires the growth of a pure culture from the specimen; dilutions of the isolate are then inoculated into drug-containing and drug-free media. In this method, a defined inoculum is used</a:t>
            </a:r>
            <a:r>
              <a:rPr i="1" lang="en-US"/>
              <a:t> </a:t>
            </a:r>
            <a:r>
              <a:rPr lang="en-US"/>
              <a:t>to inoculate the drug-free (control) and a drug containing media. Two</a:t>
            </a:r>
            <a:r>
              <a:rPr i="1" lang="en-US"/>
              <a:t> </a:t>
            </a:r>
            <a:r>
              <a:rPr lang="en-US"/>
              <a:t>10-fold serial dilutions of the inoculum are used</a:t>
            </a:r>
            <a:r>
              <a:rPr i="1" lang="en-US"/>
              <a:t> </a:t>
            </a:r>
            <a:r>
              <a:rPr lang="en-US"/>
              <a:t>to inoculate the drug-free control medium and the</a:t>
            </a:r>
            <a:r>
              <a:rPr i="1" lang="en-US"/>
              <a:t> </a:t>
            </a:r>
            <a:r>
              <a:rPr lang="en-US"/>
              <a:t>growth (i.e., the number of colonies) on the control</a:t>
            </a:r>
            <a:r>
              <a:rPr i="1" lang="en-US"/>
              <a:t> </a:t>
            </a:r>
            <a:r>
              <a:rPr lang="en-US"/>
              <a:t>medium is compared</a:t>
            </a:r>
            <a:r>
              <a:rPr i="1" lang="en-US"/>
              <a:t> </a:t>
            </a:r>
            <a:r>
              <a:rPr lang="en-US"/>
              <a:t>with the growth present on a medium containing the critical concentration of the anti-TB agent being tested. Resistance is defined when at least 1% of growth is observed at the critical concentration of drug in the culture medium.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Implementing The End TB strategy: The Essentials. Geneva: World Health Organization, 2015. WHO/HTM/TB/2015.31.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http://www.who.int/tb/publications/2015/The_Essentials_to_End_TB/en/</a:t>
            </a:r>
            <a:r>
              <a:rPr lang="en-US"/>
              <a:t> , accessed 10 July 2017)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Gilpin C, Korobitsyn A, Weyer K. Current tools available for the diagnosis of drug-resistant tuberculosis. Therapeutic Advances in Infectious Disease, 2016. DOI: 10.1177/ 2049936116673553.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endorsed the Xpert® MTB/RIF assay, a cartridge-based fully automated More rapid thermal cycling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Improved fluidics and enzymes.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endorsed the Xpert® MTB/RIF assay, a cartridge-based fully automated More rapid thermal cycling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Improved fluidics and enzymes.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endorsed the Xpert® MTB/RIF assay, a cartridge-based fully automated More rapid thermal cycling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Improved fluidics and enzymes.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endorsed the Xpert® MTB/RIF assay, a cartridge-based fully automated More rapid thermal cycling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Improved fluidics and enzymes.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endorsed the Xpert® MTB/RIF assay, a cartridge-based fully automated More rapid thermal cycling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Improved fluidics and enzymes.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" name="Google Shape;28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Quality of laboratory: (appropriate digestion and decontamination, as well as good quality culture media and incubation conditions)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indirect test requires the growth of a pure culture from the specimen; dilutions of the isolate are then inoculated into drug-containing and drug-free media. In this method, a defined inoculum is used</a:t>
            </a:r>
            <a:r>
              <a:rPr i="1" lang="en-US"/>
              <a:t> </a:t>
            </a:r>
            <a:r>
              <a:rPr lang="en-US"/>
              <a:t>to inoculate the drug-free (control) and a drug containing media. Two</a:t>
            </a:r>
            <a:r>
              <a:rPr i="1" lang="en-US"/>
              <a:t> </a:t>
            </a:r>
            <a:r>
              <a:rPr lang="en-US"/>
              <a:t>10-fold serial dilutions of the inoculum are used</a:t>
            </a:r>
            <a:r>
              <a:rPr i="1" lang="en-US"/>
              <a:t> </a:t>
            </a:r>
            <a:r>
              <a:rPr lang="en-US"/>
              <a:t>to inoculate the drug-free control medium and the</a:t>
            </a:r>
            <a:r>
              <a:rPr i="1" lang="en-US"/>
              <a:t> </a:t>
            </a:r>
            <a:r>
              <a:rPr lang="en-US"/>
              <a:t>growth (i.e., the number of colonies) on the control</a:t>
            </a:r>
            <a:r>
              <a:rPr i="1" lang="en-US"/>
              <a:t> </a:t>
            </a:r>
            <a:r>
              <a:rPr lang="en-US"/>
              <a:t>medium is compared</a:t>
            </a:r>
            <a:r>
              <a:rPr i="1" lang="en-US"/>
              <a:t> </a:t>
            </a:r>
            <a:r>
              <a:rPr lang="en-US"/>
              <a:t>with the growth present on a medium containing the critical concentration of the anti-TB agent being tested. Resistance is defined when at least 1% of growth is observed at the critical concentration of drug in the culture medium.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Implementing The End TB strategy: The Essentials. Geneva: World Health Organization, 2015. WHO/HTM/TB/2015.31.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http://www.who.int/tb/publications/2015/The_Essentials_to_End_TB/en/</a:t>
            </a:r>
            <a:r>
              <a:rPr lang="en-US"/>
              <a:t> , accessed 10 July 2017)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Gilpin C, Korobitsyn A, Weyer K. Current tools available for the diagnosis of drug-resistant tuberculosis. Therapeutic Advances in Infectious Disease, 2016. DOI: 10.1177/ 2049936116673553.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indirect test requires the growth of a pure culture from the specimen; dilutions of the isolate are then inoculated into drug-containing and drug-free media. In this method, a defined inoculum is used</a:t>
            </a:r>
            <a:r>
              <a:rPr i="1" lang="en-US"/>
              <a:t> </a:t>
            </a:r>
            <a:r>
              <a:rPr lang="en-US"/>
              <a:t>to inoculate the drug-free (control) and a drug containing media. Two</a:t>
            </a:r>
            <a:r>
              <a:rPr i="1" lang="en-US"/>
              <a:t> </a:t>
            </a:r>
            <a:r>
              <a:rPr lang="en-US"/>
              <a:t>10-fold serial dilutions of the inoculum are used</a:t>
            </a:r>
            <a:r>
              <a:rPr i="1" lang="en-US"/>
              <a:t> </a:t>
            </a:r>
            <a:r>
              <a:rPr lang="en-US"/>
              <a:t>to inoculate the drug-free control medium and the</a:t>
            </a:r>
            <a:r>
              <a:rPr i="1" lang="en-US"/>
              <a:t> </a:t>
            </a:r>
            <a:r>
              <a:rPr lang="en-US"/>
              <a:t>growth (i.e., the number of colonies) on the control</a:t>
            </a:r>
            <a:r>
              <a:rPr i="1" lang="en-US"/>
              <a:t> </a:t>
            </a:r>
            <a:r>
              <a:rPr lang="en-US"/>
              <a:t>medium is compared</a:t>
            </a:r>
            <a:r>
              <a:rPr i="1" lang="en-US"/>
              <a:t> </a:t>
            </a:r>
            <a:r>
              <a:rPr lang="en-US"/>
              <a:t>with the growth present on a medium containing the critical concentration of the anti-TB agent being tested. Resistance is defined when at least 1% of growth is observed at the critical concentration of drug in the culture medium.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Implementing The End TB strategy: The Essentials. Geneva: World Health Organization, 2015. WHO/HTM/TB/2015.31.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http://www.who.int/tb/publications/2015/The_Essentials_to_End_TB/en/</a:t>
            </a:r>
            <a:r>
              <a:rPr lang="en-US"/>
              <a:t> , accessed 10 July 2017)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Gilpin C, Korobitsyn A, Weyer K. Current tools available for the diagnosis of drug-resistant tuberculosis. Therapeutic Advances in Infectious Disease, 2016. DOI: 10.1177/ 2049936116673553.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>
            <p:ph type="ctrTitle"/>
          </p:nvPr>
        </p:nvSpPr>
        <p:spPr>
          <a:xfrm>
            <a:off x="5941801" y="768131"/>
            <a:ext cx="6162907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ct val="100000"/>
              <a:buFont typeface="Aharoni"/>
              <a:buNone/>
            </a:pPr>
            <a:r>
              <a:rPr lang="en-US" sz="6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TB Diagnosis (and Follow-up)</a:t>
            </a:r>
            <a:endParaRPr/>
          </a:p>
        </p:txBody>
      </p:sp>
      <p:sp>
        <p:nvSpPr>
          <p:cNvPr id="89" name="Google Shape;89;p5"/>
          <p:cNvSpPr txBox="1"/>
          <p:nvPr>
            <p:ph idx="1" type="subTitle"/>
          </p:nvPr>
        </p:nvSpPr>
        <p:spPr>
          <a:xfrm>
            <a:off x="6096000" y="2699283"/>
            <a:ext cx="5705706" cy="3333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23-25 August 2021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/>
              <a:t>Mamel Quelapio, MD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Consultant, TB Alliance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90" name="Google Shape;90;p5"/>
          <p:cNvSpPr txBox="1"/>
          <p:nvPr/>
        </p:nvSpPr>
        <p:spPr>
          <a:xfrm>
            <a:off x="658183" y="4535519"/>
            <a:ext cx="4497781" cy="3333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XPert MTB/rif images" id="91" name="Google Shape;9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956" y="1054996"/>
            <a:ext cx="5503986" cy="3177964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92" name="Google Shape;92;p5"/>
          <p:cNvPicPr preferRelativeResize="0"/>
          <p:nvPr/>
        </p:nvPicPr>
        <p:blipFill rotWithShape="1">
          <a:blip r:embed="rId4">
            <a:alphaModFix/>
          </a:blip>
          <a:srcRect b="85185" l="83199" r="2033" t="2371"/>
          <a:stretch/>
        </p:blipFill>
        <p:spPr>
          <a:xfrm>
            <a:off x="2708628" y="5348588"/>
            <a:ext cx="1310641" cy="85344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"/>
          <p:cNvSpPr txBox="1"/>
          <p:nvPr/>
        </p:nvSpPr>
        <p:spPr>
          <a:xfrm>
            <a:off x="0" y="8310"/>
            <a:ext cx="12192000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LIFT-TB Community Engagement Project Training of Trainers for TBPeople Philippines  </a:t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944870" y="4624825"/>
            <a:ext cx="485809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collaboration with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TBPeople Philippines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/>
          <p:nvPr>
            <p:ph type="ctrTitle"/>
          </p:nvPr>
        </p:nvSpPr>
        <p:spPr>
          <a:xfrm>
            <a:off x="2244948" y="2015318"/>
            <a:ext cx="9767709" cy="903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ct val="100000"/>
              <a:buFont typeface="Aharoni"/>
              <a:buNone/>
            </a:pPr>
            <a:r>
              <a:rPr b="1" lang="en-US" sz="54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Initial tests for TB detection WITH drug resistance detection  </a:t>
            </a:r>
            <a:endParaRPr sz="5400"/>
          </a:p>
        </p:txBody>
      </p:sp>
      <p:sp>
        <p:nvSpPr>
          <p:cNvPr id="182" name="Google Shape;182;p14"/>
          <p:cNvSpPr txBox="1"/>
          <p:nvPr/>
        </p:nvSpPr>
        <p:spPr>
          <a:xfrm>
            <a:off x="1213394" y="1659718"/>
            <a:ext cx="794657" cy="92333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4"/>
          <p:cNvSpPr txBox="1"/>
          <p:nvPr/>
        </p:nvSpPr>
        <p:spPr>
          <a:xfrm>
            <a:off x="2364059" y="2843560"/>
            <a:ext cx="5431295" cy="3708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1. Xpert MTB/RIF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2. Xpert MTB/RIF Ultra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3. TrueNat MTB/Rif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/>
          <p:nvPr>
            <p:ph type="title"/>
          </p:nvPr>
        </p:nvSpPr>
        <p:spPr>
          <a:xfrm>
            <a:off x="759460" y="1427972"/>
            <a:ext cx="101041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200"/>
              <a:buFont typeface="Aharoni"/>
              <a:buNone/>
            </a:pPr>
            <a:r>
              <a:rPr b="1" lang="en-US" sz="32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WHO-approved rapid diagnostics (WRDs) that detect TB and drug resistance </a:t>
            </a:r>
            <a:endParaRPr sz="3600">
              <a:solidFill>
                <a:srgbClr val="54813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90" name="Google Shape;190;p15"/>
          <p:cNvSpPr txBox="1"/>
          <p:nvPr>
            <p:ph idx="1" type="body"/>
          </p:nvPr>
        </p:nvSpPr>
        <p:spPr>
          <a:xfrm>
            <a:off x="1125220" y="2975452"/>
            <a:ext cx="10515600" cy="2111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 sz="3200"/>
              <a:t>Xpert MTB/RIF 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 sz="3200"/>
              <a:t>Xpert MTB/RIF Ultra </a:t>
            </a:r>
            <a:endParaRPr/>
          </a:p>
          <a:p>
            <a:pPr indent="-514350" lvl="0" marL="5143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 sz="3200"/>
              <a:t>TrueNat MTB/RIF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91" name="Google Shape;191;p15"/>
          <p:cNvSpPr/>
          <p:nvPr/>
        </p:nvSpPr>
        <p:spPr>
          <a:xfrm>
            <a:off x="-15241" y="7175"/>
            <a:ext cx="12207241" cy="914400"/>
          </a:xfrm>
          <a:prstGeom prst="rect">
            <a:avLst/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 C. Initial tests for TB diagnosis with drug resistance detection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1125220" y="5087007"/>
            <a:ext cx="10515600" cy="1061545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use the molecular technique (examination of genes of the bacteria); so they are called mWRDs.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/>
          <p:nvPr>
            <p:ph type="title"/>
          </p:nvPr>
        </p:nvSpPr>
        <p:spPr>
          <a:xfrm>
            <a:off x="1041400" y="1452562"/>
            <a:ext cx="7239000" cy="1036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600"/>
              <a:buFont typeface="Aharoni"/>
              <a:buNone/>
            </a:pPr>
            <a:r>
              <a:rPr b="1" lang="en-US" sz="36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1. Xpert MTB/RIF (using the GeneXpert platform)</a:t>
            </a:r>
            <a:br>
              <a:rPr lang="en-US" sz="36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</a:br>
            <a:endParaRPr sz="3600">
              <a:solidFill>
                <a:srgbClr val="54813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98" name="Google Shape;198;p16"/>
          <p:cNvSpPr txBox="1"/>
          <p:nvPr>
            <p:ph idx="1" type="body"/>
          </p:nvPr>
        </p:nvSpPr>
        <p:spPr>
          <a:xfrm>
            <a:off x="828041" y="2623785"/>
            <a:ext cx="5341531" cy="1580353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Recommended for the detection of </a:t>
            </a:r>
            <a:r>
              <a:rPr b="1" lang="en-US" sz="2400">
                <a:solidFill>
                  <a:srgbClr val="548135"/>
                </a:solidFill>
              </a:rPr>
              <a:t>TB and rifampicin-resistant TB</a:t>
            </a:r>
            <a:r>
              <a:rPr lang="en-US" sz="2400"/>
              <a:t> rather than smear microscopy, TB culture and phenotypic DST</a:t>
            </a:r>
            <a:endParaRPr/>
          </a:p>
        </p:txBody>
      </p:sp>
      <p:pic>
        <p:nvPicPr>
          <p:cNvPr descr="Image result for XPert MTB/rif images" id="199" name="Google Shape;1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0367" y="1310277"/>
            <a:ext cx="3764533" cy="217361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6"/>
          <p:cNvSpPr/>
          <p:nvPr/>
        </p:nvSpPr>
        <p:spPr>
          <a:xfrm>
            <a:off x="-15241" y="7175"/>
            <a:ext cx="12207241" cy="914400"/>
          </a:xfrm>
          <a:prstGeom prst="rect">
            <a:avLst/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C. Initial tests for TB diagnosis WITH drug resistance detection  (WHO-recommended  diagnostics or WRDs) 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6"/>
          <p:cNvSpPr txBox="1"/>
          <p:nvPr/>
        </p:nvSpPr>
        <p:spPr>
          <a:xfrm>
            <a:off x="6822253" y="3965027"/>
            <a:ext cx="5125908" cy="393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Sensitivity is 96%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a cartridge and the result is read by a machine (automated)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are available in </a:t>
            </a:r>
            <a:r>
              <a:rPr b="1" lang="en-US" sz="2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2 hours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202" name="Google Shape;202;p16"/>
          <p:cNvSpPr txBox="1"/>
          <p:nvPr/>
        </p:nvSpPr>
        <p:spPr>
          <a:xfrm>
            <a:off x="828040" y="3965027"/>
            <a:ext cx="5509697" cy="3489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Identifies </a:t>
            </a: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Mycobacterium tuberculosis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very small details (DNA) for the diagnosis of TB and the changes in the DNA (“mutations”) that make rifampicin ineffective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 txBox="1"/>
          <p:nvPr>
            <p:ph type="title"/>
          </p:nvPr>
        </p:nvSpPr>
        <p:spPr>
          <a:xfrm>
            <a:off x="664029" y="1568120"/>
            <a:ext cx="7899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ct val="100000"/>
              <a:buFont typeface="Aharoni"/>
              <a:buNone/>
            </a:pPr>
            <a:r>
              <a:rPr b="1" lang="en-US" sz="40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2. Xpert MTB/RIF Ultra (Ultra)</a:t>
            </a:r>
            <a:br>
              <a:rPr lang="en-US" sz="40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</a:br>
            <a:br>
              <a:rPr b="1" lang="en-US" sz="4000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rPr>
            </a:br>
            <a:endParaRPr b="1" sz="4000">
              <a:solidFill>
                <a:srgbClr val="C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09" name="Google Shape;209;p17"/>
          <p:cNvSpPr txBox="1"/>
          <p:nvPr>
            <p:ph idx="1" type="body"/>
          </p:nvPr>
        </p:nvSpPr>
        <p:spPr>
          <a:xfrm>
            <a:off x="870033" y="2352983"/>
            <a:ext cx="5972202" cy="1002945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</a:pPr>
            <a:r>
              <a:rPr lang="en-US" sz="2667"/>
              <a:t>Newer cartridge using the same GeneXpert® platform</a:t>
            </a:r>
            <a:endParaRPr/>
          </a:p>
          <a:p>
            <a:pPr indent="0" lvl="1" marL="457188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</a:pPr>
            <a:r>
              <a:t/>
            </a:r>
            <a:endParaRPr sz="2133"/>
          </a:p>
        </p:txBody>
      </p:sp>
      <p:pic>
        <p:nvPicPr>
          <p:cNvPr id="210" name="Google Shape;210;p17"/>
          <p:cNvPicPr preferRelativeResize="0"/>
          <p:nvPr/>
        </p:nvPicPr>
        <p:blipFill rotWithShape="1">
          <a:blip r:embed="rId3">
            <a:alphaModFix/>
          </a:blip>
          <a:srcRect b="-1" l="31169" r="5203" t="2553"/>
          <a:stretch/>
        </p:blipFill>
        <p:spPr>
          <a:xfrm>
            <a:off x="8736754" y="1522198"/>
            <a:ext cx="2190744" cy="188786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11" name="Google Shape;211;p17"/>
          <p:cNvSpPr/>
          <p:nvPr/>
        </p:nvSpPr>
        <p:spPr>
          <a:xfrm>
            <a:off x="0" y="0"/>
            <a:ext cx="9438640" cy="914400"/>
          </a:xfrm>
          <a:prstGeom prst="rect">
            <a:avLst/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 C. Initial tests for TB diagnosis with drug resistance detection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7"/>
          <p:cNvSpPr txBox="1"/>
          <p:nvPr/>
        </p:nvSpPr>
        <p:spPr>
          <a:xfrm>
            <a:off x="7618447" y="3818173"/>
            <a:ext cx="4427358" cy="3035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177" lvl="0" marL="45717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at least similar pick-up rate (sensitivity) as the Xpert MTB/RIF assay for Rifampicin resistance.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1743" lvl="1" marL="91437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</a:pPr>
            <a:r>
              <a:t/>
            </a:r>
            <a:endParaRPr b="0" i="0" sz="2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7"/>
          <p:cNvSpPr txBox="1"/>
          <p:nvPr/>
        </p:nvSpPr>
        <p:spPr>
          <a:xfrm>
            <a:off x="785950" y="3410058"/>
            <a:ext cx="6455679" cy="315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</a:pPr>
            <a:r>
              <a:rPr lang="en-US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Difference: </a:t>
            </a:r>
            <a:r>
              <a:rPr b="1" lang="en-US" sz="2133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Higher pick-up rate </a:t>
            </a:r>
            <a:r>
              <a:rPr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(sensitivity) than Xpert MTB/RIF for TB detection, particularly in:</a:t>
            </a:r>
            <a:endParaRPr/>
          </a:p>
          <a:p>
            <a:pPr indent="-457189" lvl="1" marL="91437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AutoNum type="arabicPeriod"/>
            </a:pPr>
            <a:r>
              <a:rPr b="0" i="0" lang="en-US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Smear-negative but culture-positive specimens </a:t>
            </a:r>
            <a:endParaRPr/>
          </a:p>
          <a:p>
            <a:pPr indent="-457189" lvl="1" marL="91437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AutoNum type="arabicPeriod"/>
            </a:pPr>
            <a:r>
              <a:rPr b="0" i="0" lang="en-US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Specimens with low bacterial count from people living with HIV (PLHIV)</a:t>
            </a:r>
            <a:endParaRPr/>
          </a:p>
          <a:p>
            <a:pPr indent="-457189" lvl="1" marL="91437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AutoNum type="arabicPeriod"/>
            </a:pPr>
            <a:r>
              <a:rPr b="0" i="0" lang="en-US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Pediatric specimens</a:t>
            </a:r>
            <a:endParaRPr/>
          </a:p>
          <a:p>
            <a:pPr indent="-457189" lvl="1" marL="91437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AutoNum type="arabicPeriod"/>
            </a:pPr>
            <a:r>
              <a:rPr b="0" i="0" lang="en-US" sz="21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Extrapulmonary specimens like those in TB meningitis </a:t>
            </a:r>
            <a:endParaRPr/>
          </a:p>
          <a:p>
            <a:pPr indent="0" lvl="1" marL="457188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</a:pPr>
            <a:r>
              <a:t/>
            </a:r>
            <a:endParaRPr b="0" i="0" sz="2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/>
          <p:nvPr>
            <p:ph type="title"/>
          </p:nvPr>
        </p:nvSpPr>
        <p:spPr>
          <a:xfrm>
            <a:off x="664029" y="1568120"/>
            <a:ext cx="7899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000"/>
              <a:buFont typeface="Aharoni"/>
              <a:buNone/>
            </a:pPr>
            <a:r>
              <a:rPr b="1" lang="en-US" sz="40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3. TrueNat MTB/RIF</a:t>
            </a:r>
            <a:br>
              <a:rPr b="1" lang="en-US" sz="4000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rPr>
            </a:br>
            <a:endParaRPr b="1" sz="4000">
              <a:solidFill>
                <a:srgbClr val="C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20" name="Google Shape;220;p18"/>
          <p:cNvSpPr txBox="1"/>
          <p:nvPr>
            <p:ph idx="1" type="body"/>
          </p:nvPr>
        </p:nvSpPr>
        <p:spPr>
          <a:xfrm>
            <a:off x="993004" y="2647958"/>
            <a:ext cx="5289029" cy="1030664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</a:pPr>
            <a:r>
              <a:rPr lang="en-US" sz="2667"/>
              <a:t>New molecular test used to test </a:t>
            </a:r>
            <a:r>
              <a:rPr b="1" lang="en-US" sz="2667"/>
              <a:t>rifampicin effectivity</a:t>
            </a:r>
            <a:endParaRPr sz="2667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</a:pPr>
            <a:r>
              <a:t/>
            </a:r>
            <a:endParaRPr sz="2667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</a:pPr>
            <a:r>
              <a:t/>
            </a:r>
            <a:endParaRPr sz="2133"/>
          </a:p>
          <a:p>
            <a:pPr indent="-321743" lvl="1" marL="914377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</a:pPr>
            <a:r>
              <a:t/>
            </a:r>
            <a:endParaRPr sz="2133"/>
          </a:p>
        </p:txBody>
      </p:sp>
      <p:sp>
        <p:nvSpPr>
          <p:cNvPr id="221" name="Google Shape;221;p18"/>
          <p:cNvSpPr/>
          <p:nvPr/>
        </p:nvSpPr>
        <p:spPr>
          <a:xfrm>
            <a:off x="0" y="0"/>
            <a:ext cx="8854441" cy="914400"/>
          </a:xfrm>
          <a:prstGeom prst="rect">
            <a:avLst/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C.  Initial tests for TB diagnosis with drug resistance detection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8"/>
          <p:cNvPicPr preferRelativeResize="0"/>
          <p:nvPr/>
        </p:nvPicPr>
        <p:blipFill rotWithShape="1">
          <a:blip r:embed="rId3">
            <a:alphaModFix/>
          </a:blip>
          <a:srcRect b="50000" l="18276" r="60862" t="18611"/>
          <a:stretch/>
        </p:blipFill>
        <p:spPr>
          <a:xfrm>
            <a:off x="9648495" y="567639"/>
            <a:ext cx="2543505" cy="1663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8"/>
          <p:cNvSpPr txBox="1"/>
          <p:nvPr/>
        </p:nvSpPr>
        <p:spPr>
          <a:xfrm>
            <a:off x="6611008" y="3032644"/>
            <a:ext cx="5381295" cy="2331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</a:pPr>
            <a:r>
              <a:rPr lang="en-US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Battery-operated and can be used in </a:t>
            </a:r>
            <a:r>
              <a:rPr b="1" lang="en-US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simpler (less sophisticated) </a:t>
            </a:r>
            <a:r>
              <a:rPr lang="en-US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laboratories with minimal need for training among technicians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</a:pPr>
            <a:r>
              <a:t/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1743" lvl="1" marL="91437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</a:pPr>
            <a:r>
              <a:t/>
            </a:r>
            <a:endParaRPr b="0" i="0" sz="2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997859" y="4198558"/>
            <a:ext cx="5289029" cy="1165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</a:pPr>
            <a:r>
              <a:rPr lang="en-US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are available in less than 1 hour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t/>
            </a: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</a:pPr>
            <a:r>
              <a:t/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1743" lvl="1" marL="914377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</a:pPr>
            <a:r>
              <a:t/>
            </a:r>
            <a:endParaRPr b="0" i="0" sz="213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 txBox="1"/>
          <p:nvPr>
            <p:ph type="ctrTitle"/>
          </p:nvPr>
        </p:nvSpPr>
        <p:spPr>
          <a:xfrm>
            <a:off x="2244948" y="2015318"/>
            <a:ext cx="9767709" cy="903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haroni"/>
              <a:buNone/>
            </a:pPr>
            <a:r>
              <a:rPr b="1" lang="en-US" sz="44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Initial tests for TB detection WITHOUT drug resistance detection  </a:t>
            </a:r>
            <a:endParaRPr sz="4400"/>
          </a:p>
        </p:txBody>
      </p:sp>
      <p:sp>
        <p:nvSpPr>
          <p:cNvPr id="231" name="Google Shape;231;p19"/>
          <p:cNvSpPr txBox="1"/>
          <p:nvPr/>
        </p:nvSpPr>
        <p:spPr>
          <a:xfrm>
            <a:off x="1213394" y="1659718"/>
            <a:ext cx="794657" cy="92333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>
            <a:off x="2364059" y="2843560"/>
            <a:ext cx="3466013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000"/>
              <a:buFont typeface="Aharoni"/>
              <a:buAutoNum type="arabicPeriod"/>
            </a:pPr>
            <a:r>
              <a:rPr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TB-LAMP</a:t>
            </a:r>
            <a:endParaRPr/>
          </a:p>
          <a:p>
            <a:pPr indent="-7429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000"/>
              <a:buFont typeface="Aharoni"/>
              <a:buAutoNum type="arabicPeriod"/>
            </a:pPr>
            <a:r>
              <a:rPr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Urine LAM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/>
          <p:nvPr>
            <p:ph type="title"/>
          </p:nvPr>
        </p:nvSpPr>
        <p:spPr>
          <a:xfrm>
            <a:off x="579120" y="1067526"/>
            <a:ext cx="465503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000"/>
              <a:buFont typeface="Aharoni"/>
              <a:buNone/>
            </a:pPr>
            <a:r>
              <a:rPr b="1" lang="en-US" sz="40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1. TB-LAMP*</a:t>
            </a:r>
            <a:br>
              <a:rPr b="1" lang="en-US" sz="4000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rPr>
            </a:br>
            <a:endParaRPr b="1" sz="4000">
              <a:solidFill>
                <a:srgbClr val="C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39" name="Google Shape;239;p20"/>
          <p:cNvSpPr txBox="1"/>
          <p:nvPr>
            <p:ph idx="1" type="body"/>
          </p:nvPr>
        </p:nvSpPr>
        <p:spPr>
          <a:xfrm>
            <a:off x="1073256" y="1810449"/>
            <a:ext cx="8333503" cy="1010684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Detects MTB directly from sputum read under </a:t>
            </a:r>
            <a:r>
              <a:rPr b="1" lang="en-US" sz="2400"/>
              <a:t>UV light </a:t>
            </a:r>
            <a:r>
              <a:rPr lang="en-US" sz="2400"/>
              <a:t>in less than an hour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Simple and can be used in peripheral health enters (similar to microscopy)</a:t>
            </a:r>
            <a:endParaRPr/>
          </a:p>
          <a:p>
            <a:pPr indent="0" lvl="1" marL="457188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/>
          </a:p>
        </p:txBody>
      </p:sp>
      <p:sp>
        <p:nvSpPr>
          <p:cNvPr id="240" name="Google Shape;240;p20"/>
          <p:cNvSpPr/>
          <p:nvPr/>
        </p:nvSpPr>
        <p:spPr>
          <a:xfrm>
            <a:off x="-15241" y="7175"/>
            <a:ext cx="7493001" cy="914400"/>
          </a:xfrm>
          <a:prstGeom prst="rect">
            <a:avLst/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 D. Initial tests for TB diagnosis without drug resistance detection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20"/>
          <p:cNvPicPr preferRelativeResize="0"/>
          <p:nvPr/>
        </p:nvPicPr>
        <p:blipFill rotWithShape="1">
          <a:blip r:embed="rId3">
            <a:alphaModFix/>
          </a:blip>
          <a:srcRect b="44740" l="31667" r="33415" t="27639"/>
          <a:stretch/>
        </p:blipFill>
        <p:spPr>
          <a:xfrm>
            <a:off x="8923282" y="7175"/>
            <a:ext cx="3268717" cy="145440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0"/>
          <p:cNvSpPr txBox="1"/>
          <p:nvPr/>
        </p:nvSpPr>
        <p:spPr>
          <a:xfrm>
            <a:off x="579120" y="4101509"/>
            <a:ext cx="7899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000"/>
              <a:buFont typeface="Aharoni"/>
              <a:buNone/>
            </a:pPr>
            <a:r>
              <a:rPr b="1" lang="en-US" sz="40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2. Urine-LAM*</a:t>
            </a:r>
            <a:endParaRPr b="1" sz="4000">
              <a:solidFill>
                <a:srgbClr val="C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43" name="Google Shape;243;p20"/>
          <p:cNvSpPr txBox="1"/>
          <p:nvPr/>
        </p:nvSpPr>
        <p:spPr>
          <a:xfrm>
            <a:off x="1073256" y="5653132"/>
            <a:ext cx="6249564" cy="92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</a:pPr>
            <a:r>
              <a:rPr lang="en-US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</a:t>
            </a:r>
            <a:r>
              <a:rPr b="1" lang="en-US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urine</a:t>
            </a:r>
            <a:r>
              <a:rPr lang="en-US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sample applied on a strip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r>
              <a:rPr lang="en-US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0"/>
          <p:cNvSpPr/>
          <p:nvPr/>
        </p:nvSpPr>
        <p:spPr>
          <a:xfrm>
            <a:off x="670908" y="6266050"/>
            <a:ext cx="57556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*LAMP - Loop-mediated isothermal amplification </a:t>
            </a:r>
            <a:endParaRPr sz="1600">
              <a:solidFill>
                <a:srgbClr val="4D51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4D5156"/>
                </a:solidFill>
                <a:latin typeface="Calibri"/>
                <a:ea typeface="Calibri"/>
                <a:cs typeface="Calibri"/>
                <a:sym typeface="Calibri"/>
              </a:rPr>
              <a:t>* LF-LAM Lateral Flow </a:t>
            </a:r>
            <a:r>
              <a:rPr b="1" lang="en-US" sz="1600">
                <a:solidFill>
                  <a:srgbClr val="5F6368"/>
                </a:solidFill>
                <a:latin typeface="Calibri"/>
                <a:ea typeface="Calibri"/>
                <a:cs typeface="Calibri"/>
                <a:sym typeface="Calibri"/>
              </a:rPr>
              <a:t>Urine</a:t>
            </a:r>
            <a:r>
              <a:rPr lang="en-US" sz="1600">
                <a:solidFill>
                  <a:srgbClr val="4D5156"/>
                </a:solidFill>
                <a:latin typeface="Calibri"/>
                <a:ea typeface="Calibri"/>
                <a:cs typeface="Calibri"/>
                <a:sym typeface="Calibri"/>
              </a:rPr>
              <a:t>. Lipoarabinomannan Assay (LF-</a:t>
            </a:r>
            <a:r>
              <a:rPr b="1" lang="en-US" sz="1600">
                <a:solidFill>
                  <a:srgbClr val="5F6368"/>
                </a:solidFill>
                <a:latin typeface="Calibri"/>
                <a:ea typeface="Calibri"/>
                <a:cs typeface="Calibri"/>
                <a:sym typeface="Calibri"/>
              </a:rPr>
              <a:t>LAM</a:t>
            </a:r>
            <a:r>
              <a:rPr lang="en-US" sz="1600">
                <a:solidFill>
                  <a:srgbClr val="4D515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20"/>
          <p:cNvPicPr preferRelativeResize="0"/>
          <p:nvPr/>
        </p:nvPicPr>
        <p:blipFill rotWithShape="1">
          <a:blip r:embed="rId4">
            <a:alphaModFix/>
          </a:blip>
          <a:srcRect b="15566" l="63250" r="9000" t="55216"/>
          <a:stretch/>
        </p:blipFill>
        <p:spPr>
          <a:xfrm>
            <a:off x="7715118" y="4834654"/>
            <a:ext cx="3383280" cy="200373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0"/>
          <p:cNvSpPr txBox="1"/>
          <p:nvPr/>
        </p:nvSpPr>
        <p:spPr>
          <a:xfrm>
            <a:off x="1091562" y="5099789"/>
            <a:ext cx="5937144" cy="478054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</a:pPr>
            <a:r>
              <a:rPr lang="en-US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as a rapid bedside test for </a:t>
            </a:r>
            <a:r>
              <a:rPr b="1" lang="en-US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PLHIV</a:t>
            </a:r>
            <a:r>
              <a:rPr lang="en-US"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1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0"/>
          <p:cNvSpPr txBox="1"/>
          <p:nvPr/>
        </p:nvSpPr>
        <p:spPr>
          <a:xfrm>
            <a:off x="1091562" y="2957083"/>
            <a:ext cx="86968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Recommended as: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replacement test for smear microscopy for diagnosis of pulmonary TB in symptomatic persons (but less sensitive than rapid molecular tests)  </a:t>
            </a:r>
            <a:endParaRPr/>
          </a:p>
          <a:p>
            <a:pPr indent="-1270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18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"/>
          <p:cNvSpPr txBox="1"/>
          <p:nvPr>
            <p:ph type="ctrTitle"/>
          </p:nvPr>
        </p:nvSpPr>
        <p:spPr>
          <a:xfrm>
            <a:off x="2244948" y="2015318"/>
            <a:ext cx="9767709" cy="903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haroni"/>
              <a:buNone/>
            </a:pPr>
            <a:r>
              <a:rPr b="1" lang="en-US" sz="44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Follow-on diagnostic tests for the  detection of additional drug resistance</a:t>
            </a:r>
            <a:endParaRPr sz="4400"/>
          </a:p>
        </p:txBody>
      </p:sp>
      <p:sp>
        <p:nvSpPr>
          <p:cNvPr id="254" name="Google Shape;254;p21"/>
          <p:cNvSpPr txBox="1"/>
          <p:nvPr/>
        </p:nvSpPr>
        <p:spPr>
          <a:xfrm>
            <a:off x="1172754" y="1091988"/>
            <a:ext cx="794657" cy="92333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1"/>
          <p:cNvSpPr txBox="1"/>
          <p:nvPr/>
        </p:nvSpPr>
        <p:spPr>
          <a:xfrm>
            <a:off x="2364059" y="2843560"/>
            <a:ext cx="5202065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000"/>
              <a:buFont typeface="Aharoni"/>
              <a:buAutoNum type="arabicPeriod"/>
            </a:pPr>
            <a:r>
              <a:rPr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Xpert MTB/XDR</a:t>
            </a:r>
            <a:endParaRPr/>
          </a:p>
          <a:p>
            <a:pPr indent="-742950" lvl="0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000"/>
              <a:buFont typeface="Aharoni"/>
              <a:buAutoNum type="arabicPeriod"/>
            </a:pPr>
            <a:r>
              <a:rPr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Line probe assay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/>
          <p:nvPr>
            <p:ph type="title"/>
          </p:nvPr>
        </p:nvSpPr>
        <p:spPr>
          <a:xfrm>
            <a:off x="599440" y="1635751"/>
            <a:ext cx="7899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ct val="100000"/>
              <a:buFont typeface="Aharoni"/>
              <a:buNone/>
            </a:pPr>
            <a:r>
              <a:rPr b="1" lang="en-US" sz="40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1. Xpert MTB/XDR</a:t>
            </a:r>
            <a:br>
              <a:rPr b="1" lang="en-US" sz="40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</a:br>
            <a:r>
              <a:rPr b="1" lang="en-US" sz="40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(GeneXpert platform)</a:t>
            </a:r>
            <a:br>
              <a:rPr lang="en-US" sz="40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</a:br>
            <a:br>
              <a:rPr b="1" lang="en-US" sz="4000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rPr>
            </a:br>
            <a:endParaRPr b="1" sz="4000">
              <a:solidFill>
                <a:srgbClr val="C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62" name="Google Shape;262;p22"/>
          <p:cNvSpPr txBox="1"/>
          <p:nvPr>
            <p:ph idx="1" type="body"/>
          </p:nvPr>
        </p:nvSpPr>
        <p:spPr>
          <a:xfrm>
            <a:off x="6630463" y="3883550"/>
            <a:ext cx="5034455" cy="226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457177" lvl="0" marL="45717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Results are available in </a:t>
            </a:r>
            <a:r>
              <a:rPr b="1" lang="en-US">
                <a:solidFill>
                  <a:srgbClr val="548135"/>
                </a:solidFill>
              </a:rPr>
              <a:t>90 minutes</a:t>
            </a:r>
            <a:endParaRPr/>
          </a:p>
          <a:p>
            <a:pPr indent="-457177" lvl="0" marL="457177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Recommended for the detection of TB and additional </a:t>
            </a:r>
            <a:r>
              <a:rPr b="1" lang="en-US">
                <a:solidFill>
                  <a:srgbClr val="385623"/>
                </a:solidFill>
              </a:rPr>
              <a:t>fluoroquinolone</a:t>
            </a:r>
            <a:r>
              <a:rPr lang="en-US"/>
              <a:t> resistance in both rifampicin-susceptible patients and RR-TB.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63" name="Google Shape;263;p22"/>
          <p:cNvPicPr preferRelativeResize="0"/>
          <p:nvPr/>
        </p:nvPicPr>
        <p:blipFill rotWithShape="1">
          <a:blip r:embed="rId3">
            <a:alphaModFix/>
          </a:blip>
          <a:srcRect b="-1" l="31169" r="5203" t="2553"/>
          <a:stretch/>
        </p:blipFill>
        <p:spPr>
          <a:xfrm>
            <a:off x="7905143" y="1388740"/>
            <a:ext cx="2190744" cy="188786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64" name="Google Shape;264;p22"/>
          <p:cNvSpPr/>
          <p:nvPr/>
        </p:nvSpPr>
        <p:spPr>
          <a:xfrm>
            <a:off x="-15241" y="7175"/>
            <a:ext cx="12207241" cy="914400"/>
          </a:xfrm>
          <a:prstGeom prst="rect">
            <a:avLst/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 E. Follow-on diagnostic tests for the detection of additional resistance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2"/>
          <p:cNvSpPr txBox="1"/>
          <p:nvPr/>
        </p:nvSpPr>
        <p:spPr>
          <a:xfrm>
            <a:off x="941883" y="2608353"/>
            <a:ext cx="5346137" cy="3536133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Newest Xpert test that detects the effectivity of the                          following drugs against MDR/RR-TB: 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Isoniazid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Fluoroquinolones 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drugs: ethionamide, second-line injectables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"/>
          <p:cNvSpPr txBox="1"/>
          <p:nvPr>
            <p:ph type="title"/>
          </p:nvPr>
        </p:nvSpPr>
        <p:spPr>
          <a:xfrm>
            <a:off x="599440" y="1646261"/>
            <a:ext cx="78994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ct val="100000"/>
              <a:buFont typeface="Aharoni"/>
              <a:buNone/>
            </a:pPr>
            <a:r>
              <a:rPr b="1" lang="en-US" sz="40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2. Line probe assays (LPA)</a:t>
            </a:r>
            <a:br>
              <a:rPr lang="en-US" sz="40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</a:br>
            <a:br>
              <a:rPr b="1" lang="en-US" sz="4000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rPr>
            </a:br>
            <a:endParaRPr b="1" sz="4000">
              <a:solidFill>
                <a:srgbClr val="C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272" name="Google Shape;272;p23"/>
          <p:cNvSpPr txBox="1"/>
          <p:nvPr>
            <p:ph idx="1" type="body"/>
          </p:nvPr>
        </p:nvSpPr>
        <p:spPr>
          <a:xfrm>
            <a:off x="897709" y="2209473"/>
            <a:ext cx="5618705" cy="5430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 molecular test that detects TB and drug-resistant TB with results read from a strip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2800"/>
              <a:buChar char="•"/>
            </a:pPr>
            <a:r>
              <a:rPr b="1" lang="en-US">
                <a:solidFill>
                  <a:srgbClr val="C55A11"/>
                </a:solidFill>
              </a:rPr>
              <a:t>First-line LPA (FL-LPA): </a:t>
            </a:r>
            <a:endParaRPr/>
          </a:p>
        </p:txBody>
      </p:sp>
      <p:sp>
        <p:nvSpPr>
          <p:cNvPr id="273" name="Google Shape;273;p23"/>
          <p:cNvSpPr/>
          <p:nvPr/>
        </p:nvSpPr>
        <p:spPr>
          <a:xfrm>
            <a:off x="-15241" y="7175"/>
            <a:ext cx="9646921" cy="914400"/>
          </a:xfrm>
          <a:prstGeom prst="rect">
            <a:avLst/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 E. Follow-on diagnostic tests for the detection of additional resistance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23"/>
          <p:cNvPicPr preferRelativeResize="0"/>
          <p:nvPr/>
        </p:nvPicPr>
        <p:blipFill rotWithShape="1">
          <a:blip r:embed="rId3">
            <a:alphaModFix/>
          </a:blip>
          <a:srcRect b="46176" l="33887" r="56492" t="9833"/>
          <a:stretch/>
        </p:blipFill>
        <p:spPr>
          <a:xfrm>
            <a:off x="10416025" y="51844"/>
            <a:ext cx="1775976" cy="352955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3"/>
          <p:cNvSpPr txBox="1"/>
          <p:nvPr/>
        </p:nvSpPr>
        <p:spPr>
          <a:xfrm>
            <a:off x="6752528" y="4312607"/>
            <a:ext cx="5023945" cy="1987073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rapid detection of the effectivity to </a:t>
            </a:r>
            <a:r>
              <a:rPr b="1" lang="en-US" sz="2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fluoroquinolones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(moxifloxacin, levofloxacin) and the anti-TB injectables (amikacin, streptomycin)</a:t>
            </a:r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395913" y="3633057"/>
            <a:ext cx="4075674" cy="1121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Second-line LPA (SL-LPA) </a:t>
            </a:r>
            <a:endParaRPr/>
          </a:p>
        </p:txBody>
      </p:sp>
      <p:sp>
        <p:nvSpPr>
          <p:cNvPr id="277" name="Google Shape;277;p23"/>
          <p:cNvSpPr txBox="1"/>
          <p:nvPr/>
        </p:nvSpPr>
        <p:spPr>
          <a:xfrm>
            <a:off x="918245" y="4209069"/>
            <a:ext cx="5500648" cy="100267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rapid detection of the effectivity  of  </a:t>
            </a:r>
            <a:r>
              <a:rPr b="1" lang="en-US" sz="2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isoniazid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2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rifampicin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>
            <p:ph type="title"/>
          </p:nvPr>
        </p:nvSpPr>
        <p:spPr>
          <a:xfrm>
            <a:off x="527994" y="20292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000"/>
              <a:buFont typeface="Aharoni"/>
              <a:buNone/>
            </a:pPr>
            <a:r>
              <a:rPr lang="en-US" sz="40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Outline  </a:t>
            </a:r>
            <a:endParaRPr/>
          </a:p>
        </p:txBody>
      </p:sp>
      <p:sp>
        <p:nvSpPr>
          <p:cNvPr id="100" name="Google Shape;100;p6"/>
          <p:cNvSpPr txBox="1"/>
          <p:nvPr>
            <p:ph idx="1" type="body"/>
          </p:nvPr>
        </p:nvSpPr>
        <p:spPr>
          <a:xfrm>
            <a:off x="696661" y="124968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6075" lvl="0" marL="34607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/>
              <a:t>A. Conventional (usual standard) tests for TB detection</a:t>
            </a:r>
            <a:endParaRPr/>
          </a:p>
          <a:p>
            <a:pPr indent="-4572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C55A11"/>
                </a:solidFill>
              </a:rPr>
              <a:t>Sputum smear microscopy</a:t>
            </a:r>
            <a:endParaRPr/>
          </a:p>
          <a:p>
            <a:pPr indent="-4572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C55A11"/>
                </a:solidFill>
              </a:rPr>
              <a:t>TB culture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/>
              <a:t>B. Drug susceptibility testing (DST)</a:t>
            </a:r>
            <a:endParaRPr/>
          </a:p>
          <a:p>
            <a:pPr indent="-233363" lvl="0" marL="233363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/>
              <a:t>C. Initial tests for TB diagnosis WITH drug resistance detection</a:t>
            </a:r>
            <a:endParaRPr sz="2400"/>
          </a:p>
          <a:p>
            <a:pPr indent="-514350" lvl="1" marL="97155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C55A11"/>
                </a:solidFill>
              </a:rPr>
              <a:t>Xpert MTB/RIF</a:t>
            </a:r>
            <a:endParaRPr/>
          </a:p>
          <a:p>
            <a:pPr indent="-514350" lvl="1" marL="97155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C55A11"/>
                </a:solidFill>
              </a:rPr>
              <a:t>Xpert MTB/RIF Ultra </a:t>
            </a:r>
            <a:endParaRPr/>
          </a:p>
          <a:p>
            <a:pPr indent="-514350" lvl="1" marL="97155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C55A1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rgbClr val="C55A11"/>
                </a:solidFill>
              </a:rPr>
              <a:t>TrueNat MTB/RIF</a:t>
            </a:r>
            <a:endParaRPr/>
          </a:p>
        </p:txBody>
      </p:sp>
      <p:grpSp>
        <p:nvGrpSpPr>
          <p:cNvPr id="101" name="Google Shape;101;p6"/>
          <p:cNvGrpSpPr/>
          <p:nvPr/>
        </p:nvGrpSpPr>
        <p:grpSpPr>
          <a:xfrm>
            <a:off x="7830936" y="111760"/>
            <a:ext cx="4084773" cy="3125597"/>
            <a:chOff x="7985307" y="297009"/>
            <a:chExt cx="4084773" cy="3125597"/>
          </a:xfrm>
        </p:grpSpPr>
        <p:pic>
          <p:nvPicPr>
            <p:cNvPr id="102" name="Google Shape;102;p6"/>
            <p:cNvPicPr preferRelativeResize="0"/>
            <p:nvPr/>
          </p:nvPicPr>
          <p:blipFill rotWithShape="1">
            <a:blip r:embed="rId3">
              <a:alphaModFix/>
            </a:blip>
            <a:srcRect b="17124" l="89313" r="1206" t="51437"/>
            <a:stretch/>
          </p:blipFill>
          <p:spPr>
            <a:xfrm>
              <a:off x="7985307" y="646021"/>
              <a:ext cx="1925014" cy="27765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6"/>
            <p:cNvPicPr preferRelativeResize="0"/>
            <p:nvPr/>
          </p:nvPicPr>
          <p:blipFill rotWithShape="1">
            <a:blip r:embed="rId4">
              <a:alphaModFix/>
            </a:blip>
            <a:srcRect b="9588" l="64999" r="23189" t="53521"/>
            <a:stretch/>
          </p:blipFill>
          <p:spPr>
            <a:xfrm>
              <a:off x="10017109" y="633234"/>
              <a:ext cx="2052971" cy="27893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6"/>
            <p:cNvSpPr txBox="1"/>
            <p:nvPr/>
          </p:nvSpPr>
          <p:spPr>
            <a:xfrm>
              <a:off x="9637344" y="297009"/>
              <a:ext cx="652743" cy="369332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2021</a:t>
              </a:r>
              <a:endParaRPr/>
            </a:p>
          </p:txBody>
        </p:sp>
      </p:grpSp>
      <p:sp>
        <p:nvSpPr>
          <p:cNvPr id="105" name="Google Shape;105;p6"/>
          <p:cNvSpPr txBox="1"/>
          <p:nvPr/>
        </p:nvSpPr>
        <p:spPr>
          <a:xfrm>
            <a:off x="6668069" y="3732404"/>
            <a:ext cx="5247640" cy="2301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33363" lvl="0" marL="23336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D. Initial tests for TB diagnosis WITHOUT drug resistance detection</a:t>
            </a:r>
            <a:endParaRPr b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3363" lvl="0" marL="233363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3363" lvl="0" marL="233363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Follow-on diagnostic tests for the detection of additional resistance </a:t>
            </a:r>
            <a:endParaRPr/>
          </a:p>
          <a:p>
            <a:pPr indent="0" lvl="1" marL="457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3" name="Google Shape;283;p24"/>
          <p:cNvCxnSpPr/>
          <p:nvPr/>
        </p:nvCxnSpPr>
        <p:spPr>
          <a:xfrm>
            <a:off x="10180594" y="5710063"/>
            <a:ext cx="0" cy="73996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84" name="Google Shape;284;p24"/>
          <p:cNvCxnSpPr/>
          <p:nvPr/>
        </p:nvCxnSpPr>
        <p:spPr>
          <a:xfrm flipH="1" rot="10800000">
            <a:off x="6269300" y="5748218"/>
            <a:ext cx="3328200" cy="704400"/>
          </a:xfrm>
          <a:prstGeom prst="bentConnector3">
            <a:avLst>
              <a:gd fmla="val 100008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5" name="Google Shape;285;p24"/>
          <p:cNvSpPr txBox="1"/>
          <p:nvPr/>
        </p:nvSpPr>
        <p:spPr>
          <a:xfrm>
            <a:off x="4120631" y="2686225"/>
            <a:ext cx="9144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4"/>
          <p:cNvSpPr txBox="1"/>
          <p:nvPr/>
        </p:nvSpPr>
        <p:spPr>
          <a:xfrm>
            <a:off x="3250681" y="1210661"/>
            <a:ext cx="2014809" cy="369332"/>
          </a:xfrm>
          <a:prstGeom prst="rect">
            <a:avLst/>
          </a:prstGeom>
          <a:solidFill>
            <a:srgbClr val="D0CEC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Presumptive TB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4"/>
          <p:cNvSpPr txBox="1"/>
          <p:nvPr/>
        </p:nvSpPr>
        <p:spPr>
          <a:xfrm>
            <a:off x="2656956" y="3892136"/>
            <a:ext cx="1187450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4"/>
          <p:cNvSpPr txBox="1"/>
          <p:nvPr/>
        </p:nvSpPr>
        <p:spPr>
          <a:xfrm>
            <a:off x="366139" y="4785605"/>
            <a:ext cx="1423545" cy="646331"/>
          </a:xfrm>
          <a:prstGeom prst="rect">
            <a:avLst/>
          </a:prstGeom>
          <a:solidFill>
            <a:srgbClr val="75707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First-line regimen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9" name="Google Shape;289;p24"/>
          <p:cNvCxnSpPr>
            <a:stCxn id="286" idx="2"/>
            <a:endCxn id="290" idx="0"/>
          </p:cNvCxnSpPr>
          <p:nvPr/>
        </p:nvCxnSpPr>
        <p:spPr>
          <a:xfrm>
            <a:off x="4258086" y="1579993"/>
            <a:ext cx="0" cy="14847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24"/>
          <p:cNvCxnSpPr/>
          <p:nvPr/>
        </p:nvCxnSpPr>
        <p:spPr>
          <a:xfrm rot="5400000">
            <a:off x="855732" y="2200060"/>
            <a:ext cx="2818500" cy="2342400"/>
          </a:xfrm>
          <a:prstGeom prst="bentConnector3">
            <a:avLst>
              <a:gd fmla="val 1147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292" name="Google Shape;292;p24"/>
          <p:cNvCxnSpPr/>
          <p:nvPr/>
        </p:nvCxnSpPr>
        <p:spPr>
          <a:xfrm flipH="1" rot="-5400000">
            <a:off x="3621777" y="3444579"/>
            <a:ext cx="975000" cy="441300"/>
          </a:xfrm>
          <a:prstGeom prst="bentConnector3">
            <a:avLst>
              <a:gd fmla="val 1685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24"/>
          <p:cNvCxnSpPr/>
          <p:nvPr/>
        </p:nvCxnSpPr>
        <p:spPr>
          <a:xfrm flipH="1">
            <a:off x="3834247" y="4130929"/>
            <a:ext cx="883284" cy="127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4" name="Google Shape;294;p24"/>
          <p:cNvCxnSpPr/>
          <p:nvPr/>
        </p:nvCxnSpPr>
        <p:spPr>
          <a:xfrm flipH="1">
            <a:off x="5444606" y="4924118"/>
            <a:ext cx="1657" cy="1386056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95" name="Google Shape;295;p24"/>
          <p:cNvSpPr txBox="1"/>
          <p:nvPr/>
        </p:nvSpPr>
        <p:spPr>
          <a:xfrm>
            <a:off x="4717531" y="3937027"/>
            <a:ext cx="1187450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4"/>
          <p:cNvSpPr txBox="1"/>
          <p:nvPr/>
        </p:nvSpPr>
        <p:spPr>
          <a:xfrm>
            <a:off x="4515989" y="4790168"/>
            <a:ext cx="1860549" cy="923330"/>
          </a:xfrm>
          <a:prstGeom prst="rect">
            <a:avLst/>
          </a:prstGeom>
          <a:solidFill>
            <a:srgbClr val="54813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Standardized  shorter all-oral regimen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7" name="Google Shape;297;p24"/>
          <p:cNvCxnSpPr/>
          <p:nvPr/>
        </p:nvCxnSpPr>
        <p:spPr>
          <a:xfrm rot="5400000">
            <a:off x="8833681" y="4207493"/>
            <a:ext cx="554100" cy="234000"/>
          </a:xfrm>
          <a:prstGeom prst="bentConnector3">
            <a:avLst>
              <a:gd fmla="val 72911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8" name="Google Shape;298;p24"/>
          <p:cNvCxnSpPr>
            <a:endCxn id="299" idx="1"/>
          </p:cNvCxnSpPr>
          <p:nvPr/>
        </p:nvCxnSpPr>
        <p:spPr>
          <a:xfrm flipH="1" rot="-5400000">
            <a:off x="8178825" y="2892197"/>
            <a:ext cx="483900" cy="159300"/>
          </a:xfrm>
          <a:prstGeom prst="bentConnector2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9" name="Google Shape;299;p24"/>
          <p:cNvSpPr txBox="1"/>
          <p:nvPr/>
        </p:nvSpPr>
        <p:spPr>
          <a:xfrm>
            <a:off x="8500425" y="3029131"/>
            <a:ext cx="1550561" cy="369332"/>
          </a:xfrm>
          <a:prstGeom prst="rect">
            <a:avLst/>
          </a:prstGeom>
          <a:solidFill>
            <a:srgbClr val="D0CEC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Fq-resistant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0" name="Google Shape;300;p24"/>
          <p:cNvCxnSpPr/>
          <p:nvPr/>
        </p:nvCxnSpPr>
        <p:spPr>
          <a:xfrm flipH="1" rot="-5400000">
            <a:off x="8811031" y="3795235"/>
            <a:ext cx="1203000" cy="369600"/>
          </a:xfrm>
          <a:prstGeom prst="bentConnector3">
            <a:avLst>
              <a:gd fmla="val 89059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1" name="Google Shape;301;p24"/>
          <p:cNvSpPr txBox="1"/>
          <p:nvPr/>
        </p:nvSpPr>
        <p:spPr>
          <a:xfrm>
            <a:off x="9361085" y="4232109"/>
            <a:ext cx="1187450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4"/>
          <p:cNvSpPr txBox="1"/>
          <p:nvPr/>
        </p:nvSpPr>
        <p:spPr>
          <a:xfrm>
            <a:off x="8334121" y="3650427"/>
            <a:ext cx="2053927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Eligibility for BPaL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4"/>
          <p:cNvSpPr txBox="1"/>
          <p:nvPr/>
        </p:nvSpPr>
        <p:spPr>
          <a:xfrm>
            <a:off x="127232" y="2439812"/>
            <a:ext cx="2014809" cy="369332"/>
          </a:xfrm>
          <a:prstGeom prst="rect">
            <a:avLst/>
          </a:prstGeom>
          <a:solidFill>
            <a:srgbClr val="D0CEC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Rif-susceptible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4"/>
          <p:cNvSpPr txBox="1"/>
          <p:nvPr/>
        </p:nvSpPr>
        <p:spPr>
          <a:xfrm>
            <a:off x="9370169" y="4838017"/>
            <a:ext cx="1096763" cy="923330"/>
          </a:xfrm>
          <a:prstGeom prst="rect">
            <a:avLst/>
          </a:prstGeom>
          <a:solidFill>
            <a:srgbClr val="F4B08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BPaL (OR)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4"/>
          <p:cNvSpPr txBox="1"/>
          <p:nvPr/>
        </p:nvSpPr>
        <p:spPr>
          <a:xfrm>
            <a:off x="7396949" y="4852203"/>
            <a:ext cx="1838529" cy="1046400"/>
          </a:xfrm>
          <a:prstGeom prst="rect">
            <a:avLst/>
          </a:prstGeom>
          <a:solidFill>
            <a:srgbClr val="54813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Standardized longer all-oral regimen </a:t>
            </a:r>
            <a:r>
              <a:rPr b="1"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Fq-resistant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6" name="Google Shape;306;p24"/>
          <p:cNvCxnSpPr/>
          <p:nvPr/>
        </p:nvCxnSpPr>
        <p:spPr>
          <a:xfrm flipH="1" rot="10800000">
            <a:off x="5172485" y="2584625"/>
            <a:ext cx="1938557" cy="914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7" name="Google Shape;307;p24"/>
          <p:cNvSpPr txBox="1"/>
          <p:nvPr/>
        </p:nvSpPr>
        <p:spPr>
          <a:xfrm>
            <a:off x="3076712" y="2471996"/>
            <a:ext cx="2336920" cy="400069"/>
          </a:xfrm>
          <a:prstGeom prst="rect">
            <a:avLst/>
          </a:prstGeom>
          <a:solidFill>
            <a:srgbClr val="D0CEC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Rif-resistant (RR-TB)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4"/>
          <p:cNvSpPr txBox="1"/>
          <p:nvPr/>
        </p:nvSpPr>
        <p:spPr>
          <a:xfrm>
            <a:off x="2345394" y="6282186"/>
            <a:ext cx="4432687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Intolerance (&lt;4 weeks on Bdq, Lzd) /failure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4"/>
          <p:cNvSpPr txBox="1"/>
          <p:nvPr/>
        </p:nvSpPr>
        <p:spPr>
          <a:xfrm>
            <a:off x="10580367" y="4847670"/>
            <a:ext cx="1507940" cy="923330"/>
          </a:xfrm>
          <a:prstGeom prst="rect">
            <a:avLst/>
          </a:prstGeom>
          <a:solidFill>
            <a:srgbClr val="54813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Individualized regimen  (ITR)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4"/>
          <p:cNvSpPr txBox="1"/>
          <p:nvPr/>
        </p:nvSpPr>
        <p:spPr>
          <a:xfrm>
            <a:off x="7816719" y="4233351"/>
            <a:ext cx="1187450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3250681" y="1814927"/>
            <a:ext cx="2014809" cy="369332"/>
          </a:xfrm>
          <a:prstGeom prst="rect">
            <a:avLst/>
          </a:prstGeom>
          <a:solidFill>
            <a:srgbClr val="C55A11"/>
          </a:solidFill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Xpert MTB/RIF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2" name="Google Shape;312;p24"/>
          <p:cNvCxnSpPr/>
          <p:nvPr/>
        </p:nvCxnSpPr>
        <p:spPr>
          <a:xfrm>
            <a:off x="3250681" y="4838017"/>
            <a:ext cx="0" cy="1412603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13" name="Google Shape;313;p24"/>
          <p:cNvSpPr txBox="1"/>
          <p:nvPr/>
        </p:nvSpPr>
        <p:spPr>
          <a:xfrm>
            <a:off x="2261745" y="4772087"/>
            <a:ext cx="2123290" cy="892512"/>
          </a:xfrm>
          <a:prstGeom prst="rect">
            <a:avLst/>
          </a:prstGeom>
          <a:solidFill>
            <a:srgbClr val="54813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Standardized longer all-oral regimen </a:t>
            </a:r>
            <a:r>
              <a:rPr b="1"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Fq-susceptible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4"/>
          <p:cNvSpPr txBox="1"/>
          <p:nvPr/>
        </p:nvSpPr>
        <p:spPr>
          <a:xfrm>
            <a:off x="9755653" y="6450031"/>
            <a:ext cx="2166990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Intolerance or failure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5" name="Google Shape;315;p24"/>
          <p:cNvCxnSpPr/>
          <p:nvPr/>
        </p:nvCxnSpPr>
        <p:spPr>
          <a:xfrm rot="10800000">
            <a:off x="11361420" y="5771000"/>
            <a:ext cx="0" cy="67018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6" name="Google Shape;316;p24"/>
          <p:cNvSpPr txBox="1"/>
          <p:nvPr/>
        </p:nvSpPr>
        <p:spPr>
          <a:xfrm>
            <a:off x="7138162" y="2360659"/>
            <a:ext cx="3699029" cy="369291"/>
          </a:xfrm>
          <a:prstGeom prst="rect">
            <a:avLst/>
          </a:prstGeom>
          <a:solidFill>
            <a:srgbClr val="C55A11"/>
          </a:solidFill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SLD DST (SL-LPA) or Xpert MTB/XDR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7" name="Google Shape;317;p24"/>
          <p:cNvCxnSpPr/>
          <p:nvPr/>
        </p:nvCxnSpPr>
        <p:spPr>
          <a:xfrm>
            <a:off x="5444606" y="4303658"/>
            <a:ext cx="0" cy="4767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8" name="Google Shape;318;p24"/>
          <p:cNvCxnSpPr/>
          <p:nvPr/>
        </p:nvCxnSpPr>
        <p:spPr>
          <a:xfrm>
            <a:off x="3261789" y="4261468"/>
            <a:ext cx="0" cy="476708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24"/>
          <p:cNvCxnSpPr/>
          <p:nvPr/>
        </p:nvCxnSpPr>
        <p:spPr>
          <a:xfrm rot="5400000">
            <a:off x="7939843" y="2919713"/>
            <a:ext cx="554100" cy="234000"/>
          </a:xfrm>
          <a:prstGeom prst="bentConnector3">
            <a:avLst>
              <a:gd fmla="val 83225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24"/>
          <p:cNvCxnSpPr/>
          <p:nvPr/>
        </p:nvCxnSpPr>
        <p:spPr>
          <a:xfrm rot="5400000">
            <a:off x="6539633" y="5350502"/>
            <a:ext cx="992700" cy="848700"/>
          </a:xfrm>
          <a:prstGeom prst="bentConnector2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0" name="Google Shape;290;p24"/>
          <p:cNvSpPr txBox="1"/>
          <p:nvPr/>
        </p:nvSpPr>
        <p:spPr>
          <a:xfrm>
            <a:off x="2500412" y="3064697"/>
            <a:ext cx="3515346" cy="64633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Eligibility for standardized shorter all-oral regimen (SSOR)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4"/>
          <p:cNvSpPr txBox="1"/>
          <p:nvPr/>
        </p:nvSpPr>
        <p:spPr>
          <a:xfrm>
            <a:off x="1065255" y="-46610"/>
            <a:ext cx="1015301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haroni"/>
              <a:buNone/>
            </a:pPr>
            <a:r>
              <a:rPr b="1" i="0" lang="en-US" sz="3600" u="none" cap="none" strike="noStrike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Diagnostic and monitoring tests in PWTB</a:t>
            </a:r>
            <a:r>
              <a:rPr b="1"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 on</a:t>
            </a:r>
            <a:r>
              <a:rPr b="1" i="0" lang="en-US" sz="3600" u="none" cap="none" strike="noStrike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 MDR</a:t>
            </a:r>
            <a:r>
              <a:rPr b="1"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 treatment </a:t>
            </a:r>
            <a:endParaRPr b="0" i="0" sz="3600" u="none" cap="none" strike="noStrike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22" name="Google Shape;322;p24"/>
          <p:cNvSpPr txBox="1"/>
          <p:nvPr/>
        </p:nvSpPr>
        <p:spPr>
          <a:xfrm>
            <a:off x="6350143" y="3056454"/>
            <a:ext cx="1838529" cy="369332"/>
          </a:xfrm>
          <a:prstGeom prst="rect">
            <a:avLst/>
          </a:prstGeom>
          <a:solidFill>
            <a:srgbClr val="D0CEC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Fq-susceptible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3" name="Google Shape;323;p24"/>
          <p:cNvCxnSpPr>
            <a:stCxn id="322" idx="1"/>
          </p:cNvCxnSpPr>
          <p:nvPr/>
        </p:nvCxnSpPr>
        <p:spPr>
          <a:xfrm rot="10800000">
            <a:off x="6015643" y="3241120"/>
            <a:ext cx="3345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24" name="Google Shape;324;p24"/>
          <p:cNvSpPr txBox="1"/>
          <p:nvPr/>
        </p:nvSpPr>
        <p:spPr>
          <a:xfrm>
            <a:off x="7138162" y="1206398"/>
            <a:ext cx="3699034" cy="646290"/>
          </a:xfrm>
          <a:prstGeom prst="rect">
            <a:avLst/>
          </a:prstGeom>
          <a:solidFill>
            <a:srgbClr val="C55A11"/>
          </a:solidFill>
          <a:ln cap="flat" cmpd="sng" w="190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monitor treatment response: 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Smear microscopy and TB culture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4"/>
          <p:cNvSpPr/>
          <p:nvPr/>
        </p:nvSpPr>
        <p:spPr>
          <a:xfrm>
            <a:off x="3169920" y="1747397"/>
            <a:ext cx="2159254" cy="511648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4"/>
          <p:cNvSpPr/>
          <p:nvPr/>
        </p:nvSpPr>
        <p:spPr>
          <a:xfrm>
            <a:off x="7048250" y="1146959"/>
            <a:ext cx="3863585" cy="783441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4"/>
          <p:cNvSpPr/>
          <p:nvPr/>
        </p:nvSpPr>
        <p:spPr>
          <a:xfrm>
            <a:off x="7072377" y="2287453"/>
            <a:ext cx="3839458" cy="514994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"/>
          <p:cNvSpPr txBox="1"/>
          <p:nvPr>
            <p:ph type="ctrTitle"/>
          </p:nvPr>
        </p:nvSpPr>
        <p:spPr>
          <a:xfrm>
            <a:off x="6432332" y="697775"/>
            <a:ext cx="494928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6000"/>
              <a:buFont typeface="Aharoni"/>
              <a:buNone/>
            </a:pPr>
            <a:r>
              <a:rPr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Thank you very much!</a:t>
            </a:r>
            <a:endParaRPr/>
          </a:p>
        </p:txBody>
      </p:sp>
      <p:pic>
        <p:nvPicPr>
          <p:cNvPr id="333" name="Google Shape;333;p25"/>
          <p:cNvPicPr preferRelativeResize="0"/>
          <p:nvPr/>
        </p:nvPicPr>
        <p:blipFill rotWithShape="1">
          <a:blip r:embed="rId3">
            <a:alphaModFix/>
          </a:blip>
          <a:srcRect b="58295" l="30220" r="63005" t="20965"/>
          <a:stretch/>
        </p:blipFill>
        <p:spPr>
          <a:xfrm>
            <a:off x="2192762" y="1208768"/>
            <a:ext cx="3566908" cy="474526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Image result for XPert MTB/rif images" id="334" name="Google Shape;33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9459" y="3581400"/>
            <a:ext cx="4239607" cy="2447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/>
          <p:nvPr>
            <p:ph type="ctrTitle"/>
          </p:nvPr>
        </p:nvSpPr>
        <p:spPr>
          <a:xfrm>
            <a:off x="2015981" y="1873078"/>
            <a:ext cx="9767709" cy="903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5400"/>
              <a:buFont typeface="Aharoni"/>
              <a:buNone/>
            </a:pPr>
            <a:r>
              <a:rPr b="1" lang="en-US" sz="54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  Conventional tests for TB </a:t>
            </a:r>
            <a:endParaRPr sz="5400"/>
          </a:p>
        </p:txBody>
      </p:sp>
      <p:sp>
        <p:nvSpPr>
          <p:cNvPr id="112" name="Google Shape;112;p7"/>
          <p:cNvSpPr txBox="1"/>
          <p:nvPr/>
        </p:nvSpPr>
        <p:spPr>
          <a:xfrm>
            <a:off x="1132114" y="1873078"/>
            <a:ext cx="794657" cy="92333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2364059" y="2843560"/>
            <a:ext cx="7157729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1. Sputum smear microscopy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2. TB culture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/>
          <p:nvPr/>
        </p:nvSpPr>
        <p:spPr>
          <a:xfrm>
            <a:off x="-15241" y="7175"/>
            <a:ext cx="7969111" cy="914400"/>
          </a:xfrm>
          <a:prstGeom prst="rect">
            <a:avLst/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 A. Conventional tests for TB detection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 txBox="1"/>
          <p:nvPr>
            <p:ph type="title"/>
          </p:nvPr>
        </p:nvSpPr>
        <p:spPr>
          <a:xfrm>
            <a:off x="614282" y="684161"/>
            <a:ext cx="900929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200"/>
              <a:buFont typeface="Aharoni"/>
              <a:buNone/>
            </a:pPr>
            <a:br>
              <a:rPr b="1" lang="en-US" sz="32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</a:br>
            <a:r>
              <a:rPr b="1" lang="en-US" sz="32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1. Sputum smear microscopy</a:t>
            </a:r>
            <a:endParaRPr sz="3200">
              <a:solidFill>
                <a:srgbClr val="54813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20" name="Google Shape;120;p8"/>
          <p:cNvSpPr txBox="1"/>
          <p:nvPr>
            <p:ph idx="1" type="body"/>
          </p:nvPr>
        </p:nvSpPr>
        <p:spPr>
          <a:xfrm>
            <a:off x="650471" y="2009724"/>
            <a:ext cx="5675896" cy="1325563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 laboratory procedure wherein sputum or other body fluids, are examined under the </a:t>
            </a:r>
            <a:r>
              <a:rPr b="1" lang="en-US" sz="2400">
                <a:solidFill>
                  <a:srgbClr val="548135"/>
                </a:solidFill>
              </a:rPr>
              <a:t>microscope</a:t>
            </a:r>
            <a:r>
              <a:rPr lang="en-US" sz="2400"/>
              <a:t> to detect TB bacteria.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21" name="Google Shape;121;p8"/>
          <p:cNvSpPr txBox="1"/>
          <p:nvPr/>
        </p:nvSpPr>
        <p:spPr>
          <a:xfrm>
            <a:off x="6890914" y="3023774"/>
            <a:ext cx="5214898" cy="3302263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rmAutofit fontScale="92500" lnSpcReduction="10000"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Limitations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Sensitivity (pick-up rate) is 54% 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Smear microscopy cannot identify:</a:t>
            </a:r>
            <a:endParaRPr/>
          </a:p>
          <a:p>
            <a:pPr indent="-171450" lvl="1" marL="514350" marR="0" rtl="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Drug-susceptible (DS) vs. DR-TB</a:t>
            </a:r>
            <a:endParaRPr/>
          </a:p>
          <a:p>
            <a:pPr indent="-171450" lvl="1" marL="514350" marR="0" rtl="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 vs. dead bacilli</a:t>
            </a:r>
            <a:endParaRPr/>
          </a:p>
          <a:p>
            <a:pPr indent="-171450" lvl="1" marL="514350" marR="0" rtl="0" algn="l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types of mycobacteria, for example: </a:t>
            </a:r>
            <a:r>
              <a:rPr b="0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non-tuberculous mycobacteria (NTM)</a:t>
            </a:r>
            <a:endParaRPr/>
          </a:p>
        </p:txBody>
      </p:sp>
      <p:pic>
        <p:nvPicPr>
          <p:cNvPr id="122" name="Google Shape;122;p8"/>
          <p:cNvPicPr preferRelativeResize="0"/>
          <p:nvPr/>
        </p:nvPicPr>
        <p:blipFill rotWithShape="1">
          <a:blip r:embed="rId3">
            <a:alphaModFix/>
          </a:blip>
          <a:srcRect b="58295" l="30220" r="63005" t="20965"/>
          <a:stretch/>
        </p:blipFill>
        <p:spPr>
          <a:xfrm>
            <a:off x="9623575" y="150635"/>
            <a:ext cx="2482237" cy="330226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8"/>
          <p:cNvSpPr txBox="1"/>
          <p:nvPr/>
        </p:nvSpPr>
        <p:spPr>
          <a:xfrm>
            <a:off x="650471" y="3335287"/>
            <a:ext cx="5675896" cy="4463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Recommended to be replaced as a diagnostic test by rapid and more accurate methods such as Xpert, TrueNat, etc.   </a:t>
            </a:r>
            <a:endParaRPr/>
          </a:p>
        </p:txBody>
      </p:sp>
      <p:sp>
        <p:nvSpPr>
          <p:cNvPr id="124" name="Google Shape;124;p8"/>
          <p:cNvSpPr txBox="1"/>
          <p:nvPr/>
        </p:nvSpPr>
        <p:spPr>
          <a:xfrm>
            <a:off x="639961" y="4706440"/>
            <a:ext cx="5675896" cy="1929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But, it continues to be used for monitoring of treatment response together with TB culture by assessing the bacterial load in the specimen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>
            <p:ph type="title"/>
          </p:nvPr>
        </p:nvSpPr>
        <p:spPr>
          <a:xfrm>
            <a:off x="559469" y="903064"/>
            <a:ext cx="10029691" cy="1361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200"/>
              <a:buFont typeface="Aharoni"/>
              <a:buNone/>
            </a:pPr>
            <a:r>
              <a:rPr b="1" lang="en-US" sz="32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2. TB culture</a:t>
            </a:r>
            <a:endParaRPr sz="3200">
              <a:solidFill>
                <a:srgbClr val="54813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31" name="Google Shape;131;p9"/>
          <p:cNvSpPr txBox="1"/>
          <p:nvPr/>
        </p:nvSpPr>
        <p:spPr>
          <a:xfrm>
            <a:off x="559469" y="2043050"/>
            <a:ext cx="5536531" cy="127822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60950" lIns="121900" spcFirstLastPara="1" rIns="121900" wrap="square" tIns="60950">
            <a:normAutofit/>
          </a:bodyPr>
          <a:lstStyle/>
          <a:p>
            <a:pPr indent="-346075" lvl="0" marL="3460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standard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to </a:t>
            </a:r>
            <a:r>
              <a:rPr b="1" lang="en-US" sz="2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confirm TB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the presence of </a:t>
            </a:r>
            <a:r>
              <a:rPr b="1" lang="en-US" sz="24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isolates (growth)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liquid (or solid) media </a:t>
            </a:r>
            <a:endParaRPr/>
          </a:p>
          <a:p>
            <a:pPr indent="0" lvl="1" marL="3429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Liquid TB culture images" id="132" name="Google Shape;1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3870" y="17335"/>
            <a:ext cx="4321945" cy="30894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 txBox="1"/>
          <p:nvPr/>
        </p:nvSpPr>
        <p:spPr>
          <a:xfrm>
            <a:off x="7060589" y="3416300"/>
            <a:ext cx="5469339" cy="319532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" lvl="1" marL="51435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9"/>
          <p:cNvSpPr/>
          <p:nvPr/>
        </p:nvSpPr>
        <p:spPr>
          <a:xfrm>
            <a:off x="-15241" y="7175"/>
            <a:ext cx="7969111" cy="914400"/>
          </a:xfrm>
          <a:prstGeom prst="rect">
            <a:avLst/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  A. Conventional tests for TB detection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9"/>
          <p:cNvSpPr/>
          <p:nvPr/>
        </p:nvSpPr>
        <p:spPr>
          <a:xfrm>
            <a:off x="7197320" y="3852449"/>
            <a:ext cx="422252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But, it continues to be used for monitoring of treatment response together with smear microscopy by the growth of the bacteria</a:t>
            </a:r>
            <a:endParaRPr/>
          </a:p>
        </p:txBody>
      </p:sp>
      <p:sp>
        <p:nvSpPr>
          <p:cNvPr id="136" name="Google Shape;136;p9"/>
          <p:cNvSpPr txBox="1"/>
          <p:nvPr/>
        </p:nvSpPr>
        <p:spPr>
          <a:xfrm>
            <a:off x="696200" y="3456710"/>
            <a:ext cx="5536531" cy="2730469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recommended as a primary diagnostic test because of: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 requirements (for infection control)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time for results:  </a:t>
            </a:r>
            <a:endParaRPr/>
          </a:p>
          <a:p>
            <a:pPr indent="0" lvl="3" marL="10287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- 1-3 weeks (for a positive result)</a:t>
            </a:r>
            <a:endParaRPr/>
          </a:p>
          <a:p>
            <a:pPr indent="0" lvl="3" marL="10287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Up to 6 weeks (for a negative result)</a:t>
            </a:r>
            <a:endParaRPr/>
          </a:p>
          <a:p>
            <a:pPr indent="0" lvl="1" marL="342900" marR="0" rtl="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5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>
            <p:ph type="ctrTitle"/>
          </p:nvPr>
        </p:nvSpPr>
        <p:spPr>
          <a:xfrm>
            <a:off x="1848708" y="1873078"/>
            <a:ext cx="9767709" cy="903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ct val="100000"/>
              <a:buFont typeface="Aharoni"/>
              <a:buNone/>
            </a:pPr>
            <a:r>
              <a:rPr b="1" lang="en-US" sz="54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  Drug susceptibility testing (DST)</a:t>
            </a:r>
            <a:endParaRPr sz="5400"/>
          </a:p>
        </p:txBody>
      </p:sp>
      <p:sp>
        <p:nvSpPr>
          <p:cNvPr id="143" name="Google Shape;143;p10"/>
          <p:cNvSpPr txBox="1"/>
          <p:nvPr/>
        </p:nvSpPr>
        <p:spPr>
          <a:xfrm>
            <a:off x="1132114" y="1873078"/>
            <a:ext cx="794657" cy="92333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1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0"/>
          <p:cNvSpPr txBox="1"/>
          <p:nvPr/>
        </p:nvSpPr>
        <p:spPr>
          <a:xfrm>
            <a:off x="2364059" y="2843560"/>
            <a:ext cx="4368504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1. Phenotypic DST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2. Genotypic DST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0" name="Google Shape;150;p11"/>
          <p:cNvSpPr txBox="1"/>
          <p:nvPr/>
        </p:nvSpPr>
        <p:spPr>
          <a:xfrm>
            <a:off x="1353457" y="1990275"/>
            <a:ext cx="94850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b="1" lang="en-US" sz="36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Phenotype</a:t>
            </a: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1574977" y="2676888"/>
            <a:ext cx="1040838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 of the physical or observable characteristics of an organism </a:t>
            </a:r>
            <a:endParaRPr/>
          </a:p>
        </p:txBody>
      </p:sp>
      <p:pic>
        <p:nvPicPr>
          <p:cNvPr descr="Icon&#10;&#10;Description automatically generated" id="152" name="Google Shape;15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3457" y="1825625"/>
            <a:ext cx="1012885" cy="101288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1"/>
          <p:cNvSpPr txBox="1"/>
          <p:nvPr/>
        </p:nvSpPr>
        <p:spPr>
          <a:xfrm>
            <a:off x="1253609" y="4114136"/>
            <a:ext cx="94850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b="1" lang="en-US" sz="36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Genotype</a:t>
            </a:r>
            <a:endParaRPr/>
          </a:p>
        </p:txBody>
      </p:sp>
      <p:pic>
        <p:nvPicPr>
          <p:cNvPr descr="Icon&#10;&#10;Description automatically generated" id="154" name="Google Shape;1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4119" y="3970499"/>
            <a:ext cx="1012885" cy="101288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1"/>
          <p:cNvSpPr txBox="1"/>
          <p:nvPr>
            <p:ph idx="1" type="body"/>
          </p:nvPr>
        </p:nvSpPr>
        <p:spPr>
          <a:xfrm>
            <a:off x="1584427" y="4854849"/>
            <a:ext cx="9769373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Set of genes in the DNA that an organism carries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/>
          <p:nvPr>
            <p:ph type="title"/>
          </p:nvPr>
        </p:nvSpPr>
        <p:spPr>
          <a:xfrm>
            <a:off x="726440" y="1302170"/>
            <a:ext cx="6768239" cy="98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000"/>
              <a:buFont typeface="Aharoni"/>
              <a:buNone/>
            </a:pPr>
            <a:r>
              <a:rPr b="1" lang="en-US" sz="40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1. Phenotypic DST </a:t>
            </a:r>
            <a:br>
              <a:rPr b="1" lang="en-US" sz="40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</a:br>
            <a:endParaRPr sz="4000">
              <a:solidFill>
                <a:srgbClr val="54813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62" name="Google Shape;162;p12"/>
          <p:cNvSpPr txBox="1"/>
          <p:nvPr>
            <p:ph idx="1" type="body"/>
          </p:nvPr>
        </p:nvSpPr>
        <p:spPr>
          <a:xfrm>
            <a:off x="961346" y="2201597"/>
            <a:ext cx="5369560" cy="1227403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A small portion of the positive TB </a:t>
            </a:r>
            <a:r>
              <a:rPr b="1" lang="en-US" sz="2400">
                <a:solidFill>
                  <a:srgbClr val="548135"/>
                </a:solidFill>
              </a:rPr>
              <a:t>culture (isolate or growth</a:t>
            </a:r>
            <a:r>
              <a:rPr lang="en-US" sz="2400">
                <a:solidFill>
                  <a:srgbClr val="548135"/>
                </a:solidFill>
              </a:rPr>
              <a:t>)</a:t>
            </a:r>
            <a:r>
              <a:rPr lang="en-US" sz="2400"/>
              <a:t> is examined to test the effectivity of drugs against TB. </a:t>
            </a:r>
            <a:endParaRPr/>
          </a:p>
        </p:txBody>
      </p:sp>
      <p:pic>
        <p:nvPicPr>
          <p:cNvPr id="163" name="Google Shape;163;p12"/>
          <p:cNvPicPr preferRelativeResize="0"/>
          <p:nvPr/>
        </p:nvPicPr>
        <p:blipFill rotWithShape="1">
          <a:blip r:embed="rId3">
            <a:alphaModFix/>
          </a:blip>
          <a:srcRect b="36359" l="0" r="1731" t="14193"/>
          <a:stretch/>
        </p:blipFill>
        <p:spPr>
          <a:xfrm>
            <a:off x="7149923" y="4909751"/>
            <a:ext cx="4706797" cy="177552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2"/>
          <p:cNvSpPr txBox="1"/>
          <p:nvPr/>
        </p:nvSpPr>
        <p:spPr>
          <a:xfrm>
            <a:off x="6565812" y="1658351"/>
            <a:ext cx="5364480" cy="46000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Disadvantages: 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time for results (additional weeks from positive culture)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specialized laboratory facility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highly trained staff or expert personnel</a:t>
            </a:r>
            <a:endParaRPr/>
          </a:p>
        </p:txBody>
      </p:sp>
      <p:sp>
        <p:nvSpPr>
          <p:cNvPr id="165" name="Google Shape;165;p12"/>
          <p:cNvSpPr/>
          <p:nvPr/>
        </p:nvSpPr>
        <p:spPr>
          <a:xfrm>
            <a:off x="-15241" y="7175"/>
            <a:ext cx="7969111" cy="914400"/>
          </a:xfrm>
          <a:prstGeom prst="rect">
            <a:avLst/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C. Phenotypic and genotypic DST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/>
          <p:nvPr/>
        </p:nvSpPr>
        <p:spPr>
          <a:xfrm>
            <a:off x="0" y="21251"/>
            <a:ext cx="12192000" cy="914400"/>
          </a:xfrm>
          <a:prstGeom prst="rect">
            <a:avLst/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B. Phenotypic and genotypic drug susceptibility testing (DST )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"/>
          <p:cNvSpPr txBox="1"/>
          <p:nvPr/>
        </p:nvSpPr>
        <p:spPr>
          <a:xfrm>
            <a:off x="924560" y="3849959"/>
            <a:ext cx="53695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DST is reliable in the following drugs: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Isoniazid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Rifampicin 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drugs: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fluoroquinolone, bedaquiline and linezolid (now a priority)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/>
          <p:nvPr>
            <p:ph type="title"/>
          </p:nvPr>
        </p:nvSpPr>
        <p:spPr>
          <a:xfrm>
            <a:off x="726440" y="1216818"/>
            <a:ext cx="67682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000"/>
              <a:buFont typeface="Aharoni"/>
              <a:buNone/>
            </a:pPr>
            <a:r>
              <a:rPr b="1" lang="en-US" sz="40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2. Genotypic DST </a:t>
            </a:r>
            <a:br>
              <a:rPr b="1" lang="en-US" sz="40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</a:br>
            <a:endParaRPr sz="4000">
              <a:solidFill>
                <a:srgbClr val="548135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74" name="Google Shape;174;p13"/>
          <p:cNvSpPr txBox="1"/>
          <p:nvPr>
            <p:ph idx="1" type="body"/>
          </p:nvPr>
        </p:nvSpPr>
        <p:spPr>
          <a:xfrm>
            <a:off x="746760" y="2168911"/>
            <a:ext cx="1093724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“DNA sequencing”: </a:t>
            </a:r>
            <a:r>
              <a:rPr lang="en-US"/>
              <a:t>a method for detection of DNA changes (mutations) associated with drug resistance.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Useful for drugs where phenotypic DST is unreliable 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Disadvantage: 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Requires expertise and resources</a:t>
            </a:r>
            <a:endParaRPr/>
          </a:p>
        </p:txBody>
      </p:sp>
      <p:sp>
        <p:nvSpPr>
          <p:cNvPr id="175" name="Google Shape;175;p13"/>
          <p:cNvSpPr/>
          <p:nvPr/>
        </p:nvSpPr>
        <p:spPr>
          <a:xfrm>
            <a:off x="0" y="21251"/>
            <a:ext cx="12192000" cy="914400"/>
          </a:xfrm>
          <a:prstGeom prst="rect">
            <a:avLst/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B. Phenotypic and genotypic drug susceptibility testing (DST )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EAE38DA487042BA0F22FB02A60C22" ma:contentTypeVersion="12" ma:contentTypeDescription="Crée un document." ma:contentTypeScope="" ma:versionID="a42fc4087d6f40f0615fe994336451f0">
  <xsd:schema xmlns:xsd="http://www.w3.org/2001/XMLSchema" xmlns:xs="http://www.w3.org/2001/XMLSchema" xmlns:p="http://schemas.microsoft.com/office/2006/metadata/properties" xmlns:ns2="14d0bdfb-83de-47e1-8f18-01ea2ab38876" xmlns:ns3="ab2e5d75-f64a-4bb0-a41b-6f36631cc0cf" targetNamespace="http://schemas.microsoft.com/office/2006/metadata/properties" ma:root="true" ma:fieldsID="eabb732dcd80236b87667469f9dfaf2a" ns2:_="" ns3:_="">
    <xsd:import namespace="14d0bdfb-83de-47e1-8f18-01ea2ab38876"/>
    <xsd:import namespace="ab2e5d75-f64a-4bb0-a41b-6f36631cc0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0bdfb-83de-47e1-8f18-01ea2ab388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e5d75-f64a-4bb0-a41b-6f36631cc0c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228542-2106-48A6-893F-906E0866424F}"/>
</file>

<file path=customXml/itemProps2.xml><?xml version="1.0" encoding="utf-8"?>
<ds:datastoreItem xmlns:ds="http://schemas.openxmlformats.org/officeDocument/2006/customXml" ds:itemID="{7B25D18E-1D57-442F-B89F-74C9181FAF88}"/>
</file>

<file path=customXml/itemProps3.xml><?xml version="1.0" encoding="utf-8"?>
<ds:datastoreItem xmlns:ds="http://schemas.openxmlformats.org/officeDocument/2006/customXml" ds:itemID="{B45BF25E-492C-4C96-92A6-D7BD12E7119E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Mamel Quelapio</dc:creator>
  <dcterms:created xsi:type="dcterms:W3CDTF">2021-06-17T16:57:52Z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0x01010045AEAE38DA487042BA0F22FB02A60C22</vt:lpwstr>
  </property>
</Properties>
</file>