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499" r:id="rId5"/>
    <p:sldId id="257" r:id="rId6"/>
    <p:sldId id="263" r:id="rId7"/>
    <p:sldId id="2494" r:id="rId8"/>
    <p:sldId id="2495" r:id="rId9"/>
    <p:sldId id="2496" r:id="rId10"/>
    <p:sldId id="2497" r:id="rId11"/>
    <p:sldId id="2498" r:id="rId12"/>
    <p:sldId id="2491" r:id="rId13"/>
    <p:sldId id="24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ko Doi" initials="ND" lastIdx="5" clrIdx="0">
    <p:extLst>
      <p:ext uri="{19B8F6BF-5375-455C-9EA6-DF929625EA0E}">
        <p15:presenceInfo xmlns:p15="http://schemas.microsoft.com/office/powerpoint/2012/main" userId="S::Naoko.Doi@tballiance.org::d12264cb-c9ac-46df-8b0f-be2b9dc39878" providerId="AD"/>
      </p:ext>
    </p:extLst>
  </p:cmAuthor>
  <p:cmAuthor id="2" name="Salah Foraida" initials="SF" lastIdx="2" clrIdx="1">
    <p:extLst>
      <p:ext uri="{19B8F6BF-5375-455C-9EA6-DF929625EA0E}">
        <p15:presenceInfo xmlns:p15="http://schemas.microsoft.com/office/powerpoint/2012/main" userId="S::Salah.Foraida@tballiance.org::0e51f7fa-5624-467b-9a20-a50a083095e3" providerId="AD"/>
      </p:ext>
    </p:extLst>
  </p:cmAuthor>
  <p:cmAuthor id="3" name="Mamel Quelapio" initials="MQ" lastIdx="3" clrIdx="2">
    <p:extLst>
      <p:ext uri="{19B8F6BF-5375-455C-9EA6-DF929625EA0E}">
        <p15:presenceInfo xmlns:p15="http://schemas.microsoft.com/office/powerpoint/2012/main" userId="S::mamel.quelapio@kncvtbc.org::333c5ec2-36c0-4cab-90b7-e2b4e22cc9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6" y="18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64142-9026-4EF0-A93E-DA7DAE96A03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E735-6664-4FA2-A462-FE1D9F07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6B54-41FA-4117-837C-CF0EC86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4E958-8E78-47F5-9F1A-0B7CF0834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B762-5855-4EF0-AFF4-DC7A97F1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230A-04FB-497A-93E8-EAB4B4CE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8439-C960-4D19-9E69-734078DF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7C9D-CAED-4A7F-BA91-9EAD1F81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E512D-C322-44C3-B4FB-3003B8EF3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DCB3-E9F0-409A-9BE2-61CFF48E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06BEE-4C0F-4599-8DEE-D8849E60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2DCF-1313-4B6C-95E3-7139A36E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D6B01-07BE-4D75-AD41-DED686D0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8A2D4-213C-4A7E-A2BE-A0965221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07EE-3D7E-41FF-B295-3A7FBCF5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91103-D9D0-4B59-96E6-6D264EDD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2B0D-7487-4FAD-A967-1908D068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4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5692-EA17-48B1-9CC1-743466E2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1E11-491C-429D-973A-019B6A93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8B26-75DE-4CD8-BB1C-1F28203A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C7043-06CC-47AD-A740-B74E9AD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34F2-2322-42F7-9990-8CFA5162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F649-6FB7-47BB-ADFC-5D7896A2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452E8-34C7-45E5-AC96-8C313A04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2D45-5DCB-4600-B0DE-76C5F9E0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A8B9-D239-4DC9-958C-61061D4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ADA87-1912-476A-B9A0-FCA936BB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5C35-1267-44B1-AD96-FF773D3C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C532-4027-4481-9DC2-2B7E4D624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09D28-FD24-4A85-813B-45F4A11C5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1A93F-928E-425C-80DA-B9FA8B63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BAB2A-EE3C-4E54-8E37-342DBA61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97CF-D779-4722-9D73-45F02BB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B4FC-ED02-440B-B98E-E7C6245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DF0A-AAB6-4149-BAD5-74C5E950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58A5-9AE3-4A95-B6D9-D731C53A9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A5F72-76FC-4512-894C-E341921B0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58B5C-4B02-41FD-BC17-4811B28C1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40F54-9107-4292-B674-DDF7A759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45B8B-48E2-43BC-9F91-178F0647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4F666-7D4F-4C51-9FCA-05473028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6104-B2FF-432F-B022-93C0DAE8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5EA82-E16C-4711-BDB8-6770D8E6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F221D-0CD2-482C-88F8-898D6ADB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59F3E-75A9-4A8B-8B9C-BFB41D2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6E51A-86AF-46EB-A8FA-109EDDAA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BB072-F12D-467A-A1C0-8E3FF34E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7C420-1FB3-43B8-99F6-5D697EE8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F36A-6DB2-4EA7-9969-1260B926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00AC-3A65-447D-81A1-90B8BEC0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610F4-77BD-4BB5-AF5F-1F13E2A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BDE36-8A18-4DEC-B406-8A5145B0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6F7C-5541-46E5-92A7-6D4A6F7D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7EB7D-292B-49A1-B36D-154F9BA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519F-44E1-486D-B597-7220D1EE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B779D-91D1-4717-8F82-4547A20F3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22ADD-67F0-416D-82A9-D1D8FD970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A0A4-2A31-4E60-B04C-A6872D7A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40B65-3AEE-44A5-A609-74970A67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F888A-8CFE-47E1-BBBA-DC4E7529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9070B-895A-401F-A0D5-4E5C5BB0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62A3-DA65-4CE6-BBBC-F6B9F816A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51D94-EA82-49CA-9383-251A43A0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C65E-343A-404C-93FF-E5D2C3600B5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D869-93D5-4BA9-94AA-6B4286E94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C3DD-D614-4031-B9BB-B7E2608C4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global-tuberculosis-programme/tb-reports/global-tuberculosis-report-20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D572-2D08-40DA-A874-EEBD341C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043" y="1041400"/>
            <a:ext cx="6162907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Scale (Magnitude) of the TB problem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46FC1-3584-4C9F-8682-974670E07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7346" y="2833595"/>
            <a:ext cx="5705706" cy="333301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Mamel Quelapio. MD</a:t>
            </a:r>
          </a:p>
          <a:p>
            <a:r>
              <a:rPr lang="en-US" sz="2800" dirty="0"/>
              <a:t>Consultant, TB Alliance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0F5F3-26D5-4B8A-8528-5CC6EB683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04" t="46734" r="10274" b="6471"/>
          <a:stretch/>
        </p:blipFill>
        <p:spPr>
          <a:xfrm>
            <a:off x="350050" y="1557957"/>
            <a:ext cx="5114048" cy="33744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33541C9-9AE4-4797-A295-D5EB0A6376EC}"/>
              </a:ext>
            </a:extLst>
          </p:cNvPr>
          <p:cNvSpPr txBox="1">
            <a:spLocks/>
          </p:cNvSpPr>
          <p:nvPr/>
        </p:nvSpPr>
        <p:spPr>
          <a:xfrm>
            <a:off x="6514655" y="3933283"/>
            <a:ext cx="4491677" cy="333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In collaboration with </a:t>
            </a:r>
            <a:r>
              <a:rPr lang="en-US" sz="2800" dirty="0" err="1"/>
              <a:t>TBPeople</a:t>
            </a:r>
            <a:r>
              <a:rPr lang="en-US" sz="2800" dirty="0"/>
              <a:t> Philippines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950A9-AC17-4C34-801F-4CE69017F889}"/>
              </a:ext>
            </a:extLst>
          </p:cNvPr>
          <p:cNvSpPr txBox="1"/>
          <p:nvPr/>
        </p:nvSpPr>
        <p:spPr>
          <a:xfrm>
            <a:off x="0" y="8310"/>
            <a:ext cx="12192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LIFT-TB Community Engagement Project Training of Trainers for </a:t>
            </a:r>
            <a:r>
              <a:rPr lang="en-US" sz="2400" dirty="0" err="1">
                <a:solidFill>
                  <a:schemeClr val="bg1"/>
                </a:solidFill>
              </a:rPr>
              <a:t>TBPeople</a:t>
            </a:r>
            <a:r>
              <a:rPr lang="en-US" sz="2400" dirty="0">
                <a:solidFill>
                  <a:schemeClr val="bg1"/>
                </a:solidFill>
              </a:rPr>
              <a:t> Philippines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A0A0B-1CAE-4C9C-9C65-041A31621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9" t="2371" r="2033" b="85185"/>
          <a:stretch/>
        </p:blipFill>
        <p:spPr>
          <a:xfrm>
            <a:off x="8176292" y="5835139"/>
            <a:ext cx="1310641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D572-2D08-40DA-A874-EEBD341C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14" y="2311400"/>
            <a:ext cx="8037285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111239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9F02-84CA-41E8-AF36-AB2E36C1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3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Outline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D809-5D36-4AEA-AD44-9EEB2C966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01" y="1619493"/>
            <a:ext cx="9857198" cy="4351338"/>
          </a:xfrm>
        </p:spPr>
        <p:txBody>
          <a:bodyPr>
            <a:normAutofit/>
          </a:bodyPr>
          <a:lstStyle/>
          <a:p>
            <a:pPr marL="396875" indent="-336550">
              <a:lnSpc>
                <a:spcPct val="150000"/>
              </a:lnSpc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Scale (Magnitude) of the TB problem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Global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Regional (Western Pacific Region)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Country (Philippines)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7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A317-31B1-4808-8098-3AC0FBF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68" y="1007079"/>
            <a:ext cx="832505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Global, regional and country,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7ABF2-98E0-4052-8B96-7B82CB4EDF04}"/>
              </a:ext>
            </a:extLst>
          </p:cNvPr>
          <p:cNvSpPr/>
          <p:nvPr/>
        </p:nvSpPr>
        <p:spPr>
          <a:xfrm>
            <a:off x="0" y="0"/>
            <a:ext cx="12192000" cy="751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Magnitude (Scale) of the TB problem</a:t>
            </a:r>
            <a:endParaRPr lang="en-US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5CF3BE3-C80A-4571-B1F4-CC197B0B1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659226"/>
              </p:ext>
            </p:extLst>
          </p:nvPr>
        </p:nvGraphicFramePr>
        <p:xfrm>
          <a:off x="785714" y="2377578"/>
          <a:ext cx="5025192" cy="2499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49068">
                  <a:extLst>
                    <a:ext uri="{9D8B030D-6E8A-4147-A177-3AD203B41FA5}">
                      <a16:colId xmlns:a16="http://schemas.microsoft.com/office/drawing/2014/main" val="3822318980"/>
                    </a:ext>
                  </a:extLst>
                </a:gridCol>
                <a:gridCol w="1876124">
                  <a:extLst>
                    <a:ext uri="{9D8B030D-6E8A-4147-A177-3AD203B41FA5}">
                      <a16:colId xmlns:a16="http://schemas.microsoft.com/office/drawing/2014/main" val="3202250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Global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Estimated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10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6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Notified (Reported)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7.1 million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625312"/>
                  </a:ext>
                </a:extLst>
              </a:tr>
              <a:tr h="372886">
                <a:tc>
                  <a:txBody>
                    <a:bodyPr/>
                    <a:lstStyle/>
                    <a:p>
                      <a:r>
                        <a:rPr lang="en-US" sz="2000" dirty="0"/>
                        <a:t>Treatment success (new)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85%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42114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F4C9601-9B84-4348-9AC8-1A75402C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483" y="1020148"/>
            <a:ext cx="1924917" cy="2714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6A7925-E5A4-4C60-8FF2-7E0922B5180B}"/>
              </a:ext>
            </a:extLst>
          </p:cNvPr>
          <p:cNvSpPr txBox="1"/>
          <p:nvPr/>
        </p:nvSpPr>
        <p:spPr>
          <a:xfrm>
            <a:off x="5108944" y="3549013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C4620-2C35-4B73-9542-B36207E9FAE2}"/>
              </a:ext>
            </a:extLst>
          </p:cNvPr>
          <p:cNvSpPr txBox="1"/>
          <p:nvPr/>
        </p:nvSpPr>
        <p:spPr>
          <a:xfrm>
            <a:off x="7023765" y="3548578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B93A6-9414-43C7-A200-4969003CE0F0}"/>
              </a:ext>
            </a:extLst>
          </p:cNvPr>
          <p:cNvSpPr txBox="1"/>
          <p:nvPr/>
        </p:nvSpPr>
        <p:spPr>
          <a:xfrm>
            <a:off x="8849929" y="3505200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BCB2D-B85E-4CD1-A0A9-90AA6D9DC98A}"/>
              </a:ext>
            </a:extLst>
          </p:cNvPr>
          <p:cNvSpPr txBox="1"/>
          <p:nvPr/>
        </p:nvSpPr>
        <p:spPr>
          <a:xfrm>
            <a:off x="842431" y="5620088"/>
            <a:ext cx="1050713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Missing cases remain the major problem 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9CBED-6AEA-4107-872A-6AC73BB6DA13}"/>
              </a:ext>
            </a:extLst>
          </p:cNvPr>
          <p:cNvSpPr txBox="1"/>
          <p:nvPr/>
        </p:nvSpPr>
        <p:spPr>
          <a:xfrm>
            <a:off x="9674818" y="3837530"/>
            <a:ext cx="21655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https://www.who.int/teams/global-tuberculosis-programme/tb-reports/global-tuberculosis-report-2020</a:t>
            </a:r>
          </a:p>
          <a:p>
            <a:endParaRPr lang="en-US" sz="1100" dirty="0"/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AECB744E-5D0B-4F1E-B99B-CF03E89B4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772993"/>
              </p:ext>
            </p:extLst>
          </p:nvPr>
        </p:nvGraphicFramePr>
        <p:xfrm>
          <a:off x="5810906" y="2377578"/>
          <a:ext cx="1889974" cy="2499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9974">
                  <a:extLst>
                    <a:ext uri="{9D8B030D-6E8A-4147-A177-3AD203B41FA5}">
                      <a16:colId xmlns:a16="http://schemas.microsoft.com/office/drawing/2014/main" val="422788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Regional </a:t>
                      </a:r>
                    </a:p>
                    <a:p>
                      <a:pPr algn="ctr"/>
                      <a:r>
                        <a:rPr lang="en-US" sz="2000" dirty="0"/>
                        <a:t>Western Pacific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1.8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6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1.4 million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625312"/>
                  </a:ext>
                </a:extLst>
              </a:tr>
              <a:tr h="37288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89%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421140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72F5BD70-7A14-4158-A135-92367972E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04896"/>
              </p:ext>
            </p:extLst>
          </p:nvPr>
        </p:nvGraphicFramePr>
        <p:xfrm>
          <a:off x="7700880" y="2377578"/>
          <a:ext cx="1862274" cy="2499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62274">
                  <a:extLst>
                    <a:ext uri="{9D8B030D-6E8A-4147-A177-3AD203B41FA5}">
                      <a16:colId xmlns:a16="http://schemas.microsoft.com/office/drawing/2014/main" val="3371577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Country </a:t>
                      </a:r>
                    </a:p>
                    <a:p>
                      <a:pPr algn="ctr"/>
                      <a:r>
                        <a:rPr lang="en-US" sz="2000" dirty="0"/>
                        <a:t>Philippines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599,000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6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419,100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625312"/>
                  </a:ext>
                </a:extLst>
              </a:tr>
              <a:tr h="37288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83%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42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DA8B-EF77-436F-B28E-6FFC806D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015" y="146798"/>
            <a:ext cx="6313746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 of terms </a:t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B2D1CC-0CE3-45C9-BB8F-5739FAF7B5FE}"/>
              </a:ext>
            </a:extLst>
          </p:cNvPr>
          <p:cNvGrpSpPr/>
          <p:nvPr/>
        </p:nvGrpSpPr>
        <p:grpSpPr>
          <a:xfrm>
            <a:off x="1344086" y="756843"/>
            <a:ext cx="9892874" cy="6060517"/>
            <a:chOff x="0" y="0"/>
            <a:chExt cx="8856983" cy="4975519"/>
          </a:xfrm>
        </p:grpSpPr>
        <p:sp>
          <p:nvSpPr>
            <p:cNvPr id="5" name="Rounded Rectangle 25">
              <a:extLst>
                <a:ext uri="{FF2B5EF4-FFF2-40B4-BE49-F238E27FC236}">
                  <a16:creationId xmlns:a16="http://schemas.microsoft.com/office/drawing/2014/main" id="{741CE224-DA16-43AF-8144-76B9FE3A730D}"/>
                </a:ext>
              </a:extLst>
            </p:cNvPr>
            <p:cNvSpPr/>
            <p:nvPr/>
          </p:nvSpPr>
          <p:spPr>
            <a:xfrm>
              <a:off x="0" y="0"/>
              <a:ext cx="8856983" cy="4975519"/>
            </a:xfrm>
            <a:prstGeom prst="roundRect">
              <a:avLst>
                <a:gd name="adj" fmla="val 85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0863A9C5-3440-423D-8F99-3B80756C5D31}"/>
                </a:ext>
              </a:extLst>
            </p:cNvPr>
            <p:cNvSpPr/>
            <p:nvPr/>
          </p:nvSpPr>
          <p:spPr>
            <a:xfrm>
              <a:off x="123869" y="123869"/>
              <a:ext cx="8609245" cy="4727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3861556" numCol="1" spcCol="1270" anchor="t" anchorCtr="0">
              <a:noAutofit/>
            </a:bodyPr>
            <a:lstStyle/>
            <a:p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Estimated TB and MDR/RR-TB: </a:t>
              </a:r>
              <a:r>
                <a:rPr lang="en-US" sz="2800" dirty="0">
                  <a:solidFill>
                    <a:schemeClr val="bg1"/>
                  </a:solidFill>
                </a:rPr>
                <a:t>Number of persons that developed TB and MDR/RR-TB in a year</a:t>
              </a:r>
            </a:p>
            <a:p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  	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8A3BF-EFEA-42F0-A440-EA2F50C6C47C}"/>
              </a:ext>
            </a:extLst>
          </p:cNvPr>
          <p:cNvGrpSpPr/>
          <p:nvPr/>
        </p:nvGrpSpPr>
        <p:grpSpPr>
          <a:xfrm>
            <a:off x="1556578" y="2822518"/>
            <a:ext cx="9183089" cy="3753355"/>
            <a:chOff x="221424" y="1243879"/>
            <a:chExt cx="8414134" cy="3482864"/>
          </a:xfrm>
        </p:grpSpPr>
        <p:sp>
          <p:nvSpPr>
            <p:cNvPr id="8" name="Rounded Rectangle 28">
              <a:extLst>
                <a:ext uri="{FF2B5EF4-FFF2-40B4-BE49-F238E27FC236}">
                  <a16:creationId xmlns:a16="http://schemas.microsoft.com/office/drawing/2014/main" id="{1357D9D0-D24B-4D8C-AA0B-AAB5F076E8B7}"/>
                </a:ext>
              </a:extLst>
            </p:cNvPr>
            <p:cNvSpPr/>
            <p:nvPr/>
          </p:nvSpPr>
          <p:spPr>
            <a:xfrm>
              <a:off x="221424" y="1243879"/>
              <a:ext cx="8414134" cy="3482864"/>
            </a:xfrm>
            <a:prstGeom prst="roundRect">
              <a:avLst>
                <a:gd name="adj" fmla="val 105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095156CB-B17C-4A2B-BEDF-1A4926454B4F}"/>
                </a:ext>
              </a:extLst>
            </p:cNvPr>
            <p:cNvSpPr/>
            <p:nvPr/>
          </p:nvSpPr>
          <p:spPr>
            <a:xfrm>
              <a:off x="328534" y="1350990"/>
              <a:ext cx="8199914" cy="32686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2211619" numCol="1" spcCol="1270" anchor="t" anchorCtr="0">
              <a:noAutofit/>
            </a:bodyPr>
            <a:lstStyle/>
            <a:p>
              <a:pPr defTabSz="800100" fontAlgn="base">
                <a:spcBef>
                  <a:spcPct val="0"/>
                </a:spcBef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Notified (Reported) TB and MDR/RR-TB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: </a:t>
              </a:r>
              <a:r>
                <a:rPr lang="en-US" sz="2400" dirty="0">
                  <a:solidFill>
                    <a:schemeClr val="bg1"/>
                  </a:solidFill>
                </a:rPr>
                <a:t>Number of persons reported to have MDR/RR-TB detected by drug susceptibility testing (DST) or were  laboratory–confirmed to have MDR/RR-TB in a year </a:t>
              </a:r>
            </a:p>
            <a:p>
              <a:pPr marL="0" marR="0" lvl="0" indent="0" algn="l" defTabSz="800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	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820DDF-BD12-4536-AE87-F5896305D7B5}"/>
              </a:ext>
            </a:extLst>
          </p:cNvPr>
          <p:cNvGrpSpPr/>
          <p:nvPr/>
        </p:nvGrpSpPr>
        <p:grpSpPr>
          <a:xfrm>
            <a:off x="1790016" y="4363993"/>
            <a:ext cx="7455584" cy="2104837"/>
            <a:chOff x="442849" y="2487759"/>
            <a:chExt cx="8605391" cy="1990207"/>
          </a:xfrm>
        </p:grpSpPr>
        <p:sp>
          <p:nvSpPr>
            <p:cNvPr id="11" name="Rounded Rectangle 31">
              <a:extLst>
                <a:ext uri="{FF2B5EF4-FFF2-40B4-BE49-F238E27FC236}">
                  <a16:creationId xmlns:a16="http://schemas.microsoft.com/office/drawing/2014/main" id="{6677F42D-8843-4467-AA89-B5DFD705C9B3}"/>
                </a:ext>
              </a:extLst>
            </p:cNvPr>
            <p:cNvSpPr/>
            <p:nvPr/>
          </p:nvSpPr>
          <p:spPr>
            <a:xfrm>
              <a:off x="442849" y="2487759"/>
              <a:ext cx="7971285" cy="1990207"/>
            </a:xfrm>
            <a:prstGeom prst="roundRect">
              <a:avLst>
                <a:gd name="adj" fmla="val 1050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B8837321-003D-4B56-9D0F-CE3541A0D3E8}"/>
                </a:ext>
              </a:extLst>
            </p:cNvPr>
            <p:cNvSpPr/>
            <p:nvPr/>
          </p:nvSpPr>
          <p:spPr>
            <a:xfrm>
              <a:off x="504056" y="2548965"/>
              <a:ext cx="8544184" cy="18677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113792" numCol="1" spcCol="1270" anchor="t" anchorCtr="0">
              <a:noAutofit/>
            </a:bodyPr>
            <a:lstStyle/>
            <a:p>
              <a:pPr defTabSz="711200" fontAlgn="base">
                <a:spcBef>
                  <a:spcPct val="0"/>
                </a:spcBef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Enrolled MDR/RR-TB: </a:t>
              </a:r>
              <a:r>
                <a:rPr lang="en-US" sz="2400" dirty="0">
                  <a:solidFill>
                    <a:schemeClr val="bg1"/>
                  </a:solidFill>
                </a:rPr>
                <a:t>Number of persons with TB and MDR/RR-TB started on MDR-TB treatment  in a year </a:t>
              </a:r>
            </a:p>
            <a:p>
              <a:pPr marL="0" marR="0" lvl="0" indent="0" algn="l" defTabSz="711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	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0A5DA5-DDB2-4798-AF37-1823020BDFB8}"/>
              </a:ext>
            </a:extLst>
          </p:cNvPr>
          <p:cNvSpPr/>
          <p:nvPr/>
        </p:nvSpPr>
        <p:spPr>
          <a:xfrm>
            <a:off x="1938735" y="5418557"/>
            <a:ext cx="4984143" cy="9244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Average count of treatment success in a year in persons with TB and MDR/RR-TB and XDR-TB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83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AA58117-C675-4912-8298-0057A363CE44}"/>
              </a:ext>
            </a:extLst>
          </p:cNvPr>
          <p:cNvGrpSpPr/>
          <p:nvPr/>
        </p:nvGrpSpPr>
        <p:grpSpPr>
          <a:xfrm>
            <a:off x="256966" y="919773"/>
            <a:ext cx="8659175" cy="5818858"/>
            <a:chOff x="0" y="0"/>
            <a:chExt cx="8856983" cy="4975519"/>
          </a:xfrm>
        </p:grpSpPr>
        <p:sp>
          <p:nvSpPr>
            <p:cNvPr id="27" name="Rounded Rectangle 25">
              <a:extLst>
                <a:ext uri="{FF2B5EF4-FFF2-40B4-BE49-F238E27FC236}">
                  <a16:creationId xmlns:a16="http://schemas.microsoft.com/office/drawing/2014/main" id="{06AD658F-DB14-455B-8E2E-E485FFE10689}"/>
                </a:ext>
              </a:extLst>
            </p:cNvPr>
            <p:cNvSpPr/>
            <p:nvPr/>
          </p:nvSpPr>
          <p:spPr>
            <a:xfrm>
              <a:off x="0" y="0"/>
              <a:ext cx="8856983" cy="4975519"/>
            </a:xfrm>
            <a:prstGeom prst="roundRect">
              <a:avLst>
                <a:gd name="adj" fmla="val 85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Rounded Rectangle 4">
              <a:extLst>
                <a:ext uri="{FF2B5EF4-FFF2-40B4-BE49-F238E27FC236}">
                  <a16:creationId xmlns:a16="http://schemas.microsoft.com/office/drawing/2014/main" id="{5C8E1E05-1161-42E8-B2B3-BCA064027B7A}"/>
                </a:ext>
              </a:extLst>
            </p:cNvPr>
            <p:cNvSpPr/>
            <p:nvPr/>
          </p:nvSpPr>
          <p:spPr>
            <a:xfrm>
              <a:off x="123869" y="123869"/>
              <a:ext cx="8609245" cy="4727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3861556" numCol="1" spcCol="1270" anchor="t" anchorCtr="0">
              <a:noAutofit/>
            </a:bodyPr>
            <a:lstStyle/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Estimated </a:t>
              </a:r>
            </a:p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kern="0" dirty="0">
                  <a:solidFill>
                    <a:prstClr val="white"/>
                  </a:solidFill>
                  <a:latin typeface="Arial"/>
                  <a:cs typeface="Arial"/>
                </a:rPr>
                <a:t>- TB					10 million</a:t>
              </a:r>
            </a:p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kern="0" dirty="0">
                  <a:solidFill>
                    <a:prstClr val="white"/>
                  </a:solidFill>
                  <a:latin typeface="Arial"/>
                  <a:cs typeface="Arial"/>
                </a:rPr>
                <a:t>- MDR/RR-TB</a:t>
              </a: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  	          465’000</a:t>
              </a:r>
            </a:p>
          </p:txBody>
        </p:sp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99C9481B-1D83-4AD7-9380-E4A24C1CE098}"/>
              </a:ext>
            </a:extLst>
          </p:cNvPr>
          <p:cNvSpPr txBox="1">
            <a:spLocks/>
          </p:cNvSpPr>
          <p:nvPr/>
        </p:nvSpPr>
        <p:spPr>
          <a:xfrm>
            <a:off x="378069" y="0"/>
            <a:ext cx="1123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Globally in 2019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F012A0-1CF9-4902-BC51-B8857BD0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128" y="304637"/>
            <a:ext cx="2526803" cy="35637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5611C-0B06-40E8-8601-ECB6D616BF8E}"/>
              </a:ext>
            </a:extLst>
          </p:cNvPr>
          <p:cNvGrpSpPr/>
          <p:nvPr/>
        </p:nvGrpSpPr>
        <p:grpSpPr>
          <a:xfrm>
            <a:off x="476447" y="2826895"/>
            <a:ext cx="7661713" cy="3809928"/>
            <a:chOff x="221424" y="1568712"/>
            <a:chExt cx="8307024" cy="3158031"/>
          </a:xfrm>
        </p:grpSpPr>
        <p:sp>
          <p:nvSpPr>
            <p:cNvPr id="31" name="Rounded Rectangle 28">
              <a:extLst>
                <a:ext uri="{FF2B5EF4-FFF2-40B4-BE49-F238E27FC236}">
                  <a16:creationId xmlns:a16="http://schemas.microsoft.com/office/drawing/2014/main" id="{D29C22E0-70EF-4995-85F9-BE6722A34CDE}"/>
                </a:ext>
              </a:extLst>
            </p:cNvPr>
            <p:cNvSpPr/>
            <p:nvPr/>
          </p:nvSpPr>
          <p:spPr>
            <a:xfrm>
              <a:off x="221424" y="1568712"/>
              <a:ext cx="8307024" cy="3158031"/>
            </a:xfrm>
            <a:prstGeom prst="roundRect">
              <a:avLst>
                <a:gd name="adj" fmla="val 105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61559D76-87DD-40E8-AC4B-C45F7614E490}"/>
                </a:ext>
              </a:extLst>
            </p:cNvPr>
            <p:cNvSpPr/>
            <p:nvPr/>
          </p:nvSpPr>
          <p:spPr>
            <a:xfrm>
              <a:off x="274978" y="1715063"/>
              <a:ext cx="8199914" cy="28885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2211619" numCol="1" spcCol="1270" anchor="t" anchorCtr="0">
              <a:noAutofit/>
            </a:bodyPr>
            <a:lstStyle/>
            <a:p>
              <a:pPr marL="0" marR="0" lvl="0" indent="0" algn="l" defTabSz="800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Notified (Reported) </a:t>
              </a:r>
            </a:p>
            <a:p>
              <a:pPr lvl="0" defTabSz="800100" fontAlgn="base">
                <a:spcBef>
                  <a:spcPct val="0"/>
                </a:spcBef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-TB		7,1 million	</a:t>
              </a:r>
            </a:p>
            <a:p>
              <a:pPr lvl="0" defTabSz="800100" fontAlgn="base">
                <a:spcBef>
                  <a:spcPct val="0"/>
                </a:spcBef>
                <a:defRPr/>
              </a:pPr>
              <a:r>
                <a:rPr lang="en-GB" sz="2400" b="1" kern="0" dirty="0">
                  <a:solidFill>
                    <a:prstClr val="white"/>
                  </a:solidFill>
                  <a:latin typeface="Arial"/>
                  <a:cs typeface="Arial"/>
                </a:rPr>
                <a:t>-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MDR/RR-TB  </a:t>
              </a:r>
              <a:r>
                <a:rPr lang="en-GB" sz="2400" b="1" kern="0" dirty="0">
                  <a:solidFill>
                    <a:prstClr val="white"/>
                  </a:solidFill>
                  <a:latin typeface="Arial"/>
                  <a:cs typeface="Arial"/>
                </a:rPr>
                <a:t> 206’030 (12’350 XDR)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                 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CD271F-48FC-4CD0-802C-2F6A73F5F664}"/>
              </a:ext>
            </a:extLst>
          </p:cNvPr>
          <p:cNvGrpSpPr/>
          <p:nvPr/>
        </p:nvGrpSpPr>
        <p:grpSpPr>
          <a:xfrm>
            <a:off x="650682" y="4517466"/>
            <a:ext cx="7236018" cy="1937607"/>
            <a:chOff x="308527" y="2521122"/>
            <a:chExt cx="8044401" cy="1990207"/>
          </a:xfrm>
        </p:grpSpPr>
        <p:sp>
          <p:nvSpPr>
            <p:cNvPr id="34" name="Rounded Rectangle 31">
              <a:extLst>
                <a:ext uri="{FF2B5EF4-FFF2-40B4-BE49-F238E27FC236}">
                  <a16:creationId xmlns:a16="http://schemas.microsoft.com/office/drawing/2014/main" id="{ADD16E1C-EAA4-415E-B2DA-E5D7EDAD48EC}"/>
                </a:ext>
              </a:extLst>
            </p:cNvPr>
            <p:cNvSpPr/>
            <p:nvPr/>
          </p:nvSpPr>
          <p:spPr>
            <a:xfrm>
              <a:off x="308527" y="2521122"/>
              <a:ext cx="7971285" cy="1990207"/>
            </a:xfrm>
            <a:prstGeom prst="roundRect">
              <a:avLst>
                <a:gd name="adj" fmla="val 1050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563481F8-F4BD-44A7-8EC0-C3B18E5FB698}"/>
                </a:ext>
              </a:extLst>
            </p:cNvPr>
            <p:cNvSpPr/>
            <p:nvPr/>
          </p:nvSpPr>
          <p:spPr>
            <a:xfrm>
              <a:off x="504055" y="2548965"/>
              <a:ext cx="7848873" cy="18677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113792" numCol="1" spcCol="1270" anchor="t" anchorCtr="0">
              <a:noAutofit/>
            </a:bodyPr>
            <a:lstStyle/>
            <a:p>
              <a:pPr marL="3260725" marR="0" lvl="0" indent="-3260725" algn="l" defTabSz="711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Enrolled MDR/RR-TB - 177’099  (12’960 XDR)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DC33F98-8AFB-43C2-A543-06557494D96C}"/>
              </a:ext>
            </a:extLst>
          </p:cNvPr>
          <p:cNvSpPr/>
          <p:nvPr/>
        </p:nvSpPr>
        <p:spPr>
          <a:xfrm>
            <a:off x="732987" y="5283200"/>
            <a:ext cx="4702613" cy="1065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Global average of treatment  success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TB (new): 85%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MDR/RR-TB: 57%; XDR-TB: 39% (2017)</a:t>
            </a:r>
            <a:endParaRPr lang="en-US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F2467-980E-4847-B131-5880305CE0A1}"/>
              </a:ext>
            </a:extLst>
          </p:cNvPr>
          <p:cNvSpPr txBox="1"/>
          <p:nvPr/>
        </p:nvSpPr>
        <p:spPr>
          <a:xfrm>
            <a:off x="8898658" y="4001294"/>
            <a:ext cx="3505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https://www.who.int/teams/global-tuberculosis-programme/tb-reports/global-tuberculosis-report-2020</a:t>
            </a:r>
          </a:p>
          <a:p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B74275-3122-4799-805E-B103CD851926}"/>
              </a:ext>
            </a:extLst>
          </p:cNvPr>
          <p:cNvSpPr txBox="1"/>
          <p:nvPr/>
        </p:nvSpPr>
        <p:spPr>
          <a:xfrm>
            <a:off x="5858570" y="3340650"/>
            <a:ext cx="123623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kern="0" dirty="0">
                <a:solidFill>
                  <a:prstClr val="white"/>
                </a:solidFill>
                <a:latin typeface="Arial"/>
                <a:cs typeface="Arial"/>
              </a:rPr>
              <a:t>Gap: 30%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25893-484D-427D-A0F8-85D0BD1ECF40}"/>
              </a:ext>
            </a:extLst>
          </p:cNvPr>
          <p:cNvSpPr/>
          <p:nvPr/>
        </p:nvSpPr>
        <p:spPr>
          <a:xfrm>
            <a:off x="6364400" y="4554982"/>
            <a:ext cx="1249862" cy="3817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kern="0" dirty="0">
                <a:solidFill>
                  <a:prstClr val="white"/>
                </a:solidFill>
                <a:latin typeface="Arial"/>
                <a:cs typeface="Arial"/>
              </a:rPr>
              <a:t>Gap: 59% </a:t>
            </a:r>
            <a:endParaRPr 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4A5286-0EBC-4838-B2C3-85A747532762}"/>
              </a:ext>
            </a:extLst>
          </p:cNvPr>
          <p:cNvSpPr/>
          <p:nvPr/>
        </p:nvSpPr>
        <p:spPr>
          <a:xfrm>
            <a:off x="5881294" y="3810942"/>
            <a:ext cx="123623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prstClr val="white"/>
                </a:solidFill>
                <a:latin typeface="Arial"/>
                <a:cs typeface="Arial"/>
              </a:rPr>
              <a:t>Gap: 53%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386F-571E-42DA-9A1C-62C4E813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99C9481B-1D83-4AD7-9380-E4A24C1CE098}"/>
              </a:ext>
            </a:extLst>
          </p:cNvPr>
          <p:cNvSpPr txBox="1">
            <a:spLocks/>
          </p:cNvSpPr>
          <p:nvPr/>
        </p:nvSpPr>
        <p:spPr>
          <a:xfrm>
            <a:off x="378069" y="0"/>
            <a:ext cx="1123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Western Pacific Region in 2019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F012A0-1CF9-4902-BC51-B8857BD0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17" y="917141"/>
            <a:ext cx="2526803" cy="356374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AA58117-C675-4912-8298-0057A363CE44}"/>
              </a:ext>
            </a:extLst>
          </p:cNvPr>
          <p:cNvGrpSpPr/>
          <p:nvPr/>
        </p:nvGrpSpPr>
        <p:grpSpPr>
          <a:xfrm>
            <a:off x="256966" y="919773"/>
            <a:ext cx="8659175" cy="5818858"/>
            <a:chOff x="0" y="0"/>
            <a:chExt cx="8856983" cy="4975519"/>
          </a:xfrm>
        </p:grpSpPr>
        <p:sp>
          <p:nvSpPr>
            <p:cNvPr id="27" name="Rounded Rectangle 25">
              <a:extLst>
                <a:ext uri="{FF2B5EF4-FFF2-40B4-BE49-F238E27FC236}">
                  <a16:creationId xmlns:a16="http://schemas.microsoft.com/office/drawing/2014/main" id="{06AD658F-DB14-455B-8E2E-E485FFE10689}"/>
                </a:ext>
              </a:extLst>
            </p:cNvPr>
            <p:cNvSpPr/>
            <p:nvPr/>
          </p:nvSpPr>
          <p:spPr>
            <a:xfrm>
              <a:off x="0" y="0"/>
              <a:ext cx="8856983" cy="4975519"/>
            </a:xfrm>
            <a:prstGeom prst="roundRect">
              <a:avLst>
                <a:gd name="adj" fmla="val 85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Rounded Rectangle 4">
              <a:extLst>
                <a:ext uri="{FF2B5EF4-FFF2-40B4-BE49-F238E27FC236}">
                  <a16:creationId xmlns:a16="http://schemas.microsoft.com/office/drawing/2014/main" id="{5C8E1E05-1161-42E8-B2B3-BCA064027B7A}"/>
                </a:ext>
              </a:extLst>
            </p:cNvPr>
            <p:cNvSpPr/>
            <p:nvPr/>
          </p:nvSpPr>
          <p:spPr>
            <a:xfrm>
              <a:off x="123869" y="123869"/>
              <a:ext cx="8609245" cy="4727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3861556" numCol="1" spcCol="1270" anchor="t" anchorCtr="0">
              <a:noAutofit/>
            </a:bodyPr>
            <a:lstStyle/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Estimated </a:t>
              </a:r>
            </a:p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kern="0" dirty="0">
                  <a:solidFill>
                    <a:prstClr val="white"/>
                  </a:solidFill>
                  <a:latin typeface="Arial"/>
                  <a:cs typeface="Arial"/>
                </a:rPr>
                <a:t>- TB					1.8 million</a:t>
              </a:r>
            </a:p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kern="0" dirty="0">
                  <a:solidFill>
                    <a:prstClr val="white"/>
                  </a:solidFill>
                  <a:latin typeface="Arial"/>
                  <a:cs typeface="Arial"/>
                </a:rPr>
                <a:t>- MDR/RR-TB</a:t>
              </a: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  	          101’000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5611C-0B06-40E8-8601-ECB6D616BF8E}"/>
              </a:ext>
            </a:extLst>
          </p:cNvPr>
          <p:cNvGrpSpPr/>
          <p:nvPr/>
        </p:nvGrpSpPr>
        <p:grpSpPr>
          <a:xfrm>
            <a:off x="506928" y="3108959"/>
            <a:ext cx="7584242" cy="3484807"/>
            <a:chOff x="221424" y="1128480"/>
            <a:chExt cx="8307025" cy="3598263"/>
          </a:xfrm>
        </p:grpSpPr>
        <p:sp>
          <p:nvSpPr>
            <p:cNvPr id="31" name="Rounded Rectangle 28">
              <a:extLst>
                <a:ext uri="{FF2B5EF4-FFF2-40B4-BE49-F238E27FC236}">
                  <a16:creationId xmlns:a16="http://schemas.microsoft.com/office/drawing/2014/main" id="{D29C22E0-70EF-4995-85F9-BE6722A34CDE}"/>
                </a:ext>
              </a:extLst>
            </p:cNvPr>
            <p:cNvSpPr/>
            <p:nvPr/>
          </p:nvSpPr>
          <p:spPr>
            <a:xfrm>
              <a:off x="221424" y="1128480"/>
              <a:ext cx="8307025" cy="3598263"/>
            </a:xfrm>
            <a:prstGeom prst="roundRect">
              <a:avLst>
                <a:gd name="adj" fmla="val 105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61559D76-87DD-40E8-AC4B-C45F7614E490}"/>
                </a:ext>
              </a:extLst>
            </p:cNvPr>
            <p:cNvSpPr/>
            <p:nvPr/>
          </p:nvSpPr>
          <p:spPr>
            <a:xfrm>
              <a:off x="328534" y="1350989"/>
              <a:ext cx="8199914" cy="32686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2211619" numCol="1" spcCol="1270" anchor="t" anchorCtr="0">
              <a:noAutofit/>
            </a:bodyPr>
            <a:lstStyle/>
            <a:p>
              <a:pPr lvl="0" defTabSz="800100" fontAlgn="base">
                <a:spcBef>
                  <a:spcPct val="0"/>
                </a:spcBef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Notified (Reported) </a:t>
              </a:r>
            </a:p>
            <a:p>
              <a:pPr lvl="0" defTabSz="800100" fontAlgn="base">
                <a:spcBef>
                  <a:spcPct val="0"/>
                </a:spcBef>
                <a:defRPr/>
              </a:pPr>
              <a:r>
                <a:rPr lang="en-GB" sz="2400" b="1" kern="0" dirty="0">
                  <a:solidFill>
                    <a:prstClr val="white"/>
                  </a:solidFill>
                  <a:latin typeface="Arial"/>
                  <a:cs typeface="Arial"/>
                </a:rPr>
                <a:t>- TB			1.4 million </a:t>
              </a:r>
            </a:p>
            <a:p>
              <a:pPr lvl="0" defTabSz="800100" fontAlgn="base">
                <a:spcBef>
                  <a:spcPct val="0"/>
                </a:spcBef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 MDR/RR-TB -    </a:t>
              </a:r>
              <a:r>
                <a:rPr lang="en-GB" sz="2400" b="1" kern="0" dirty="0">
                  <a:solidFill>
                    <a:prstClr val="white"/>
                  </a:solidFill>
                  <a:latin typeface="Arial"/>
                  <a:cs typeface="Arial"/>
                </a:rPr>
                <a:t>31’099 (517 XDR)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CD271F-48FC-4CD0-802C-2F6A73F5F664}"/>
              </a:ext>
            </a:extLst>
          </p:cNvPr>
          <p:cNvGrpSpPr/>
          <p:nvPr/>
        </p:nvGrpSpPr>
        <p:grpSpPr>
          <a:xfrm>
            <a:off x="650682" y="4690819"/>
            <a:ext cx="6842318" cy="1764254"/>
            <a:chOff x="308527" y="2521122"/>
            <a:chExt cx="8044401" cy="1990207"/>
          </a:xfrm>
        </p:grpSpPr>
        <p:sp>
          <p:nvSpPr>
            <p:cNvPr id="34" name="Rounded Rectangle 31">
              <a:extLst>
                <a:ext uri="{FF2B5EF4-FFF2-40B4-BE49-F238E27FC236}">
                  <a16:creationId xmlns:a16="http://schemas.microsoft.com/office/drawing/2014/main" id="{ADD16E1C-EAA4-415E-B2DA-E5D7EDAD48EC}"/>
                </a:ext>
              </a:extLst>
            </p:cNvPr>
            <p:cNvSpPr/>
            <p:nvPr/>
          </p:nvSpPr>
          <p:spPr>
            <a:xfrm>
              <a:off x="308527" y="2521122"/>
              <a:ext cx="7971285" cy="1990207"/>
            </a:xfrm>
            <a:prstGeom prst="roundRect">
              <a:avLst>
                <a:gd name="adj" fmla="val 1050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563481F8-F4BD-44A7-8EC0-C3B18E5FB698}"/>
                </a:ext>
              </a:extLst>
            </p:cNvPr>
            <p:cNvSpPr/>
            <p:nvPr/>
          </p:nvSpPr>
          <p:spPr>
            <a:xfrm>
              <a:off x="504055" y="2548965"/>
              <a:ext cx="7848873" cy="18677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113792" numCol="1" spcCol="1270" anchor="t" anchorCtr="0">
              <a:noAutofit/>
            </a:bodyPr>
            <a:lstStyle/>
            <a:p>
              <a:pPr marL="3260725" lvl="0" indent="-3260725" defTabSz="711200" fontAlgn="base">
                <a:spcBef>
                  <a:spcPct val="0"/>
                </a:spcBef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Enrolled MDR/RR-TB        </a:t>
              </a:r>
              <a:r>
                <a:rPr lang="en-GB" sz="2000" b="1" kern="0" dirty="0">
                  <a:solidFill>
                    <a:prstClr val="white"/>
                  </a:solidFill>
                  <a:latin typeface="Arial"/>
                  <a:cs typeface="Arial"/>
                </a:rPr>
                <a:t>15,699 (94 XDR)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DC33F98-8AFB-43C2-A543-06557494D96C}"/>
              </a:ext>
            </a:extLst>
          </p:cNvPr>
          <p:cNvSpPr/>
          <p:nvPr/>
        </p:nvSpPr>
        <p:spPr>
          <a:xfrm>
            <a:off x="732987" y="5439621"/>
            <a:ext cx="4702613" cy="908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Regional average of treatment success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TB (new): 89%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MDR/RR-TB: 60%; XDR-TB: 60% (2017)</a:t>
            </a:r>
            <a:endParaRPr lang="en-US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AA454-9967-44C6-84BB-1C517C75FA2E}"/>
              </a:ext>
            </a:extLst>
          </p:cNvPr>
          <p:cNvSpPr txBox="1"/>
          <p:nvPr/>
        </p:nvSpPr>
        <p:spPr>
          <a:xfrm>
            <a:off x="8860646" y="4508506"/>
            <a:ext cx="3505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https://www.who.int/teams/global-tuberculosis-programme/tb-reports/global-tuberculosis-report-2020</a:t>
            </a:r>
          </a:p>
          <a:p>
            <a:endParaRPr 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471AEA-AE2E-43A3-ABE4-3F42F5F72744}"/>
              </a:ext>
            </a:extLst>
          </p:cNvPr>
          <p:cNvSpPr txBox="1"/>
          <p:nvPr/>
        </p:nvSpPr>
        <p:spPr>
          <a:xfrm>
            <a:off x="5830988" y="3666272"/>
            <a:ext cx="123444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prstClr val="white"/>
                </a:solidFill>
                <a:latin typeface="Arial"/>
                <a:cs typeface="Arial"/>
              </a:rPr>
              <a:t>Gap: 23%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0B7B7-E117-453F-8DA7-0C53BA05CBAE}"/>
              </a:ext>
            </a:extLst>
          </p:cNvPr>
          <p:cNvSpPr/>
          <p:nvPr/>
        </p:nvSpPr>
        <p:spPr>
          <a:xfrm>
            <a:off x="5820722" y="4103133"/>
            <a:ext cx="1244706" cy="37219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kern="0" dirty="0">
                <a:solidFill>
                  <a:prstClr val="white"/>
                </a:solidFill>
                <a:latin typeface="Arial"/>
                <a:cs typeface="Arial"/>
              </a:rPr>
              <a:t>Gap: 69%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D888D5-9EBA-4DA7-A41F-EB45E4DC0DAD}"/>
              </a:ext>
            </a:extLst>
          </p:cNvPr>
          <p:cNvSpPr/>
          <p:nvPr/>
        </p:nvSpPr>
        <p:spPr>
          <a:xfrm>
            <a:off x="5986408" y="4779556"/>
            <a:ext cx="130035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prstClr val="white"/>
                </a:solidFill>
                <a:latin typeface="Arial"/>
                <a:cs typeface="Arial"/>
              </a:rPr>
              <a:t>Gap: 84%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7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>
            <a:extLst>
              <a:ext uri="{FF2B5EF4-FFF2-40B4-BE49-F238E27FC236}">
                <a16:creationId xmlns:a16="http://schemas.microsoft.com/office/drawing/2014/main" id="{99C9481B-1D83-4AD7-9380-E4A24C1CE098}"/>
              </a:ext>
            </a:extLst>
          </p:cNvPr>
          <p:cNvSpPr txBox="1">
            <a:spLocks/>
          </p:cNvSpPr>
          <p:nvPr/>
        </p:nvSpPr>
        <p:spPr>
          <a:xfrm>
            <a:off x="378069" y="0"/>
            <a:ext cx="1123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The Philippines in 2019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F012A0-1CF9-4902-BC51-B8857BD0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17" y="917141"/>
            <a:ext cx="2526803" cy="356374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AA58117-C675-4912-8298-0057A363CE44}"/>
              </a:ext>
            </a:extLst>
          </p:cNvPr>
          <p:cNvGrpSpPr/>
          <p:nvPr/>
        </p:nvGrpSpPr>
        <p:grpSpPr>
          <a:xfrm>
            <a:off x="175686" y="919773"/>
            <a:ext cx="8659175" cy="5818858"/>
            <a:chOff x="0" y="0"/>
            <a:chExt cx="8856983" cy="4975519"/>
          </a:xfrm>
        </p:grpSpPr>
        <p:sp>
          <p:nvSpPr>
            <p:cNvPr id="27" name="Rounded Rectangle 25">
              <a:extLst>
                <a:ext uri="{FF2B5EF4-FFF2-40B4-BE49-F238E27FC236}">
                  <a16:creationId xmlns:a16="http://schemas.microsoft.com/office/drawing/2014/main" id="{06AD658F-DB14-455B-8E2E-E485FFE10689}"/>
                </a:ext>
              </a:extLst>
            </p:cNvPr>
            <p:cNvSpPr/>
            <p:nvPr/>
          </p:nvSpPr>
          <p:spPr>
            <a:xfrm>
              <a:off x="0" y="0"/>
              <a:ext cx="8856983" cy="4975519"/>
            </a:xfrm>
            <a:prstGeom prst="roundRect">
              <a:avLst>
                <a:gd name="adj" fmla="val 85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Rounded Rectangle 4">
              <a:extLst>
                <a:ext uri="{FF2B5EF4-FFF2-40B4-BE49-F238E27FC236}">
                  <a16:creationId xmlns:a16="http://schemas.microsoft.com/office/drawing/2014/main" id="{5C8E1E05-1161-42E8-B2B3-BCA064027B7A}"/>
                </a:ext>
              </a:extLst>
            </p:cNvPr>
            <p:cNvSpPr/>
            <p:nvPr/>
          </p:nvSpPr>
          <p:spPr>
            <a:xfrm>
              <a:off x="123869" y="123869"/>
              <a:ext cx="8609245" cy="4727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3861556" numCol="1" spcCol="1270" anchor="t" anchorCtr="0">
              <a:noAutofit/>
            </a:bodyPr>
            <a:lstStyle/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Estimated </a:t>
              </a:r>
            </a:p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kern="0" dirty="0">
                  <a:solidFill>
                    <a:prstClr val="white"/>
                  </a:solidFill>
                  <a:latin typeface="Arial"/>
                  <a:cs typeface="Arial"/>
                </a:rPr>
                <a:t>- TB 				     599,000</a:t>
              </a:r>
            </a:p>
            <a:p>
              <a:pPr marL="0" marR="0" lvl="0" indent="0" algn="l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kern="0" dirty="0">
                  <a:solidFill>
                    <a:prstClr val="white"/>
                  </a:solidFill>
                  <a:latin typeface="Arial"/>
                  <a:cs typeface="Arial"/>
                </a:rPr>
                <a:t>- MDR/RR-TB</a:t>
              </a: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  	             21’000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5611C-0B06-40E8-8601-ECB6D616BF8E}"/>
              </a:ext>
            </a:extLst>
          </p:cNvPr>
          <p:cNvGrpSpPr/>
          <p:nvPr/>
        </p:nvGrpSpPr>
        <p:grpSpPr>
          <a:xfrm>
            <a:off x="378069" y="2967657"/>
            <a:ext cx="7448352" cy="3637207"/>
            <a:chOff x="221424" y="571938"/>
            <a:chExt cx="8414134" cy="4154805"/>
          </a:xfrm>
        </p:grpSpPr>
        <p:sp>
          <p:nvSpPr>
            <p:cNvPr id="31" name="Rounded Rectangle 28">
              <a:extLst>
                <a:ext uri="{FF2B5EF4-FFF2-40B4-BE49-F238E27FC236}">
                  <a16:creationId xmlns:a16="http://schemas.microsoft.com/office/drawing/2014/main" id="{D29C22E0-70EF-4995-85F9-BE6722A34CDE}"/>
                </a:ext>
              </a:extLst>
            </p:cNvPr>
            <p:cNvSpPr/>
            <p:nvPr/>
          </p:nvSpPr>
          <p:spPr>
            <a:xfrm>
              <a:off x="221424" y="571938"/>
              <a:ext cx="8414134" cy="4154805"/>
            </a:xfrm>
            <a:prstGeom prst="roundRect">
              <a:avLst>
                <a:gd name="adj" fmla="val 105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61559D76-87DD-40E8-AC4B-C45F7614E490}"/>
                </a:ext>
              </a:extLst>
            </p:cNvPr>
            <p:cNvSpPr/>
            <p:nvPr/>
          </p:nvSpPr>
          <p:spPr>
            <a:xfrm>
              <a:off x="328534" y="786514"/>
              <a:ext cx="8199914" cy="3833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2211619" numCol="1" spcCol="1270" anchor="t" anchorCtr="0">
              <a:noAutofit/>
            </a:bodyPr>
            <a:lstStyle/>
            <a:p>
              <a:pPr lvl="0" defTabSz="800100" fontAlgn="base">
                <a:spcBef>
                  <a:spcPct val="0"/>
                </a:spcBef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Notified(Reported) </a:t>
              </a:r>
            </a:p>
            <a:p>
              <a:pPr lvl="0" defTabSz="800100" fontAlgn="base">
                <a:spcBef>
                  <a:spcPct val="0"/>
                </a:spcBef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TB		    419,100</a:t>
              </a:r>
            </a:p>
            <a:p>
              <a:pPr lvl="0" defTabSz="800100" fontAlgn="base">
                <a:spcBef>
                  <a:spcPct val="0"/>
                </a:spcBef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MDR/RR-TB   </a:t>
              </a:r>
              <a:r>
                <a:rPr lang="en-GB" sz="2400" b="1" kern="0" dirty="0">
                  <a:solidFill>
                    <a:prstClr val="white"/>
                  </a:solidFill>
                  <a:latin typeface="Arial"/>
                  <a:cs typeface="Arial"/>
                </a:rPr>
                <a:t>7’492 (81 XDR)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CD271F-48FC-4CD0-802C-2F6A73F5F664}"/>
              </a:ext>
            </a:extLst>
          </p:cNvPr>
          <p:cNvGrpSpPr/>
          <p:nvPr/>
        </p:nvGrpSpPr>
        <p:grpSpPr>
          <a:xfrm>
            <a:off x="569403" y="4564676"/>
            <a:ext cx="6593397" cy="1890398"/>
            <a:chOff x="308527" y="2521122"/>
            <a:chExt cx="8049297" cy="1990207"/>
          </a:xfrm>
        </p:grpSpPr>
        <p:sp>
          <p:nvSpPr>
            <p:cNvPr id="34" name="Rounded Rectangle 31">
              <a:extLst>
                <a:ext uri="{FF2B5EF4-FFF2-40B4-BE49-F238E27FC236}">
                  <a16:creationId xmlns:a16="http://schemas.microsoft.com/office/drawing/2014/main" id="{ADD16E1C-EAA4-415E-B2DA-E5D7EDAD48EC}"/>
                </a:ext>
              </a:extLst>
            </p:cNvPr>
            <p:cNvSpPr/>
            <p:nvPr/>
          </p:nvSpPr>
          <p:spPr>
            <a:xfrm>
              <a:off x="308527" y="2521122"/>
              <a:ext cx="7971285" cy="1990207"/>
            </a:xfrm>
            <a:prstGeom prst="roundRect">
              <a:avLst>
                <a:gd name="adj" fmla="val 1050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563481F8-F4BD-44A7-8EC0-C3B18E5FB698}"/>
                </a:ext>
              </a:extLst>
            </p:cNvPr>
            <p:cNvSpPr/>
            <p:nvPr/>
          </p:nvSpPr>
          <p:spPr>
            <a:xfrm>
              <a:off x="508951" y="2688700"/>
              <a:ext cx="7848873" cy="15030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113792" numCol="1" spcCol="1270" anchor="t" anchorCtr="0">
              <a:noAutofit/>
            </a:bodyPr>
            <a:lstStyle/>
            <a:p>
              <a:pPr marL="3260725" lvl="0" indent="-3260725" defTabSz="711200" fontAlgn="base">
                <a:spcBef>
                  <a:spcPct val="0"/>
                </a:spcBef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Enrolled MDR/RR-TB      </a:t>
              </a:r>
              <a:r>
                <a:rPr lang="en-GB" sz="2000" b="1" kern="0" dirty="0">
                  <a:solidFill>
                    <a:prstClr val="white"/>
                  </a:solidFill>
                  <a:latin typeface="Arial"/>
                  <a:cs typeface="Arial"/>
                </a:rPr>
                <a:t>5’421 (18 XDR)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DC33F98-8AFB-43C2-A543-06557494D96C}"/>
              </a:ext>
            </a:extLst>
          </p:cNvPr>
          <p:cNvSpPr/>
          <p:nvPr/>
        </p:nvSpPr>
        <p:spPr>
          <a:xfrm>
            <a:off x="651707" y="5439621"/>
            <a:ext cx="5253793" cy="908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National average of treatment success 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TB (new): 83%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C00000"/>
                </a:solidFill>
                <a:latin typeface="Arial"/>
                <a:cs typeface="Arial" pitchFamily="34" charset="0"/>
              </a:rPr>
              <a:t>MDR/RR-TB: 58%; XDR-TB: 61% (2017)</a:t>
            </a:r>
            <a:endParaRPr lang="en-US" sz="1700" dirty="0"/>
          </a:p>
        </p:txBody>
      </p:sp>
      <p:sp>
        <p:nvSpPr>
          <p:cNvPr id="2" name="TextBox 1"/>
          <p:cNvSpPr txBox="1"/>
          <p:nvPr/>
        </p:nvSpPr>
        <p:spPr>
          <a:xfrm>
            <a:off x="8891473" y="4655640"/>
            <a:ext cx="3505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https://www.who.int/teams/global-tuberculosis-programme/tb-reports/global-tuberculosis-report-2020</a:t>
            </a:r>
          </a:p>
          <a:p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47A38-517D-406E-8704-F32F90E909AA}"/>
              </a:ext>
            </a:extLst>
          </p:cNvPr>
          <p:cNvSpPr txBox="1"/>
          <p:nvPr/>
        </p:nvSpPr>
        <p:spPr>
          <a:xfrm>
            <a:off x="6354070" y="3534957"/>
            <a:ext cx="123623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kern="0" dirty="0">
                <a:solidFill>
                  <a:prstClr val="white"/>
                </a:solidFill>
                <a:latin typeface="Arial"/>
                <a:cs typeface="Arial"/>
              </a:rPr>
              <a:t>Gap: 30%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33EF19-4CC3-47BC-9A70-8B14957CA6F6}"/>
              </a:ext>
            </a:extLst>
          </p:cNvPr>
          <p:cNvSpPr/>
          <p:nvPr/>
        </p:nvSpPr>
        <p:spPr>
          <a:xfrm>
            <a:off x="6344349" y="4007499"/>
            <a:ext cx="130035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prstClr val="white"/>
                </a:solidFill>
                <a:latin typeface="Arial"/>
                <a:cs typeface="Arial"/>
              </a:rPr>
              <a:t>Gap: 64%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DC2C5E-04CE-40EA-803B-946ECA94B038}"/>
              </a:ext>
            </a:extLst>
          </p:cNvPr>
          <p:cNvSpPr/>
          <p:nvPr/>
        </p:nvSpPr>
        <p:spPr>
          <a:xfrm>
            <a:off x="5592033" y="4771056"/>
            <a:ext cx="130035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prstClr val="white"/>
                </a:solidFill>
                <a:latin typeface="Arial"/>
                <a:cs typeface="Arial"/>
              </a:rPr>
              <a:t>Gap: 74%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A317-31B1-4808-8098-3AC0FBF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68" y="1017008"/>
            <a:ext cx="832505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Global, regional and country,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7ABF2-98E0-4052-8B96-7B82CB4EDF04}"/>
              </a:ext>
            </a:extLst>
          </p:cNvPr>
          <p:cNvSpPr/>
          <p:nvPr/>
        </p:nvSpPr>
        <p:spPr>
          <a:xfrm>
            <a:off x="0" y="0"/>
            <a:ext cx="12192000" cy="751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Magnitude (Scale) of the DR-TB problem </a:t>
            </a:r>
            <a:endParaRPr lang="en-US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5CF3BE3-C80A-4571-B1F4-CC197B0B1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1364"/>
              </p:ext>
            </p:extLst>
          </p:nvPr>
        </p:nvGraphicFramePr>
        <p:xfrm>
          <a:off x="752372" y="2405001"/>
          <a:ext cx="8777440" cy="2992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49068">
                  <a:extLst>
                    <a:ext uri="{9D8B030D-6E8A-4147-A177-3AD203B41FA5}">
                      <a16:colId xmlns:a16="http://schemas.microsoft.com/office/drawing/2014/main" val="3822318980"/>
                    </a:ext>
                  </a:extLst>
                </a:gridCol>
                <a:gridCol w="1876124">
                  <a:extLst>
                    <a:ext uri="{9D8B030D-6E8A-4147-A177-3AD203B41FA5}">
                      <a16:colId xmlns:a16="http://schemas.microsoft.com/office/drawing/2014/main" val="3202250680"/>
                    </a:ext>
                  </a:extLst>
                </a:gridCol>
                <a:gridCol w="1876124">
                  <a:extLst>
                    <a:ext uri="{9D8B030D-6E8A-4147-A177-3AD203B41FA5}">
                      <a16:colId xmlns:a16="http://schemas.microsoft.com/office/drawing/2014/main" val="422788019"/>
                    </a:ext>
                  </a:extLst>
                </a:gridCol>
                <a:gridCol w="1876124">
                  <a:extLst>
                    <a:ext uri="{9D8B030D-6E8A-4147-A177-3AD203B41FA5}">
                      <a16:colId xmlns:a16="http://schemas.microsoft.com/office/drawing/2014/main" val="3371577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Global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Regional </a:t>
                      </a:r>
                    </a:p>
                    <a:p>
                      <a:pPr algn="ctr"/>
                      <a:r>
                        <a:rPr lang="en-US" sz="2000" dirty="0"/>
                        <a:t>Western Pacific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Country </a:t>
                      </a:r>
                    </a:p>
                    <a:p>
                      <a:pPr algn="ctr"/>
                      <a:r>
                        <a:rPr lang="en-US" sz="2000" dirty="0"/>
                        <a:t>Philippines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Estimated MDR/RR-TB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465,000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101,000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6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Notified</a:t>
                      </a:r>
                      <a:r>
                        <a:rPr lang="en-US" dirty="0"/>
                        <a:t> (Reported</a:t>
                      </a:r>
                      <a:r>
                        <a:rPr lang="en-US" sz="1800" dirty="0"/>
                        <a:t>)       MDR-TB </a:t>
                      </a:r>
                    </a:p>
                    <a:p>
                      <a:r>
                        <a:rPr lang="en-US" sz="1800" dirty="0"/>
                        <a:t>                                          XDR-TB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206,030 </a:t>
                      </a:r>
                    </a:p>
                    <a:p>
                      <a:pPr algn="l"/>
                      <a:r>
                        <a:rPr lang="en-US" sz="1800" dirty="0"/>
                        <a:t>  12,350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31,099</a:t>
                      </a:r>
                    </a:p>
                    <a:p>
                      <a:pPr algn="l"/>
                      <a:r>
                        <a:rPr lang="en-US" sz="1800" dirty="0"/>
                        <a:t>517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7,492</a:t>
                      </a:r>
                    </a:p>
                    <a:p>
                      <a:pPr algn="l"/>
                      <a:r>
                        <a:rPr lang="en-US" sz="1800" dirty="0"/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62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Enrolled                           MDR-TB </a:t>
                      </a:r>
                    </a:p>
                    <a:p>
                      <a:r>
                        <a:rPr lang="en-US" sz="1800" dirty="0"/>
                        <a:t>                                          XDR-TB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177,099</a:t>
                      </a:r>
                    </a:p>
                    <a:p>
                      <a:pPr algn="l"/>
                      <a:r>
                        <a:rPr lang="en-US" sz="1800" dirty="0"/>
                        <a:t>  12,960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15,699</a:t>
                      </a:r>
                    </a:p>
                    <a:p>
                      <a:pPr algn="l"/>
                      <a:r>
                        <a:rPr lang="en-US" sz="1800" dirty="0"/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5,421</a:t>
                      </a:r>
                    </a:p>
                    <a:p>
                      <a:pPr algn="l"/>
                      <a:r>
                        <a:rPr lang="en-US" sz="18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981644"/>
                  </a:ext>
                </a:extLst>
              </a:tr>
              <a:tr h="372886">
                <a:tc>
                  <a:txBody>
                    <a:bodyPr/>
                    <a:lstStyle/>
                    <a:p>
                      <a:r>
                        <a:rPr lang="en-US" sz="1800" dirty="0"/>
                        <a:t>Treatment success         MDR-TB </a:t>
                      </a:r>
                    </a:p>
                    <a:p>
                      <a:r>
                        <a:rPr lang="en-US" sz="1800" dirty="0"/>
                        <a:t>                                          XDR-TB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57%</a:t>
                      </a:r>
                    </a:p>
                    <a:p>
                      <a:pPr algn="l"/>
                      <a:r>
                        <a:rPr lang="en-US" sz="1800" dirty="0"/>
                        <a:t>39%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60%</a:t>
                      </a:r>
                    </a:p>
                    <a:p>
                      <a:pPr algn="l"/>
                      <a:r>
                        <a:rPr lang="en-US" sz="1800" dirty="0"/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58%</a:t>
                      </a:r>
                    </a:p>
                    <a:p>
                      <a:pPr algn="l"/>
                      <a:r>
                        <a:rPr lang="en-US" sz="1800" dirty="0"/>
                        <a:t>61%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42114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F4C9601-9B84-4348-9AC8-1A75402C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645" y="992470"/>
            <a:ext cx="1924917" cy="2714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A8E9E-04DB-4ADF-ABF6-314335D73616}"/>
              </a:ext>
            </a:extLst>
          </p:cNvPr>
          <p:cNvSpPr txBox="1"/>
          <p:nvPr/>
        </p:nvSpPr>
        <p:spPr>
          <a:xfrm>
            <a:off x="5034847" y="4160359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A7925-E5A4-4C60-8FF2-7E0922B5180B}"/>
              </a:ext>
            </a:extLst>
          </p:cNvPr>
          <p:cNvSpPr txBox="1"/>
          <p:nvPr/>
        </p:nvSpPr>
        <p:spPr>
          <a:xfrm>
            <a:off x="5037824" y="3508373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47%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146C5-96BB-4766-A126-B7EC4572E049}"/>
              </a:ext>
            </a:extLst>
          </p:cNvPr>
          <p:cNvSpPr txBox="1"/>
          <p:nvPr/>
        </p:nvSpPr>
        <p:spPr>
          <a:xfrm>
            <a:off x="6888594" y="4150198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C4620-2C35-4B73-9542-B36207E9FAE2}"/>
              </a:ext>
            </a:extLst>
          </p:cNvPr>
          <p:cNvSpPr txBox="1"/>
          <p:nvPr/>
        </p:nvSpPr>
        <p:spPr>
          <a:xfrm>
            <a:off x="6888595" y="3508373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31%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8B7DFF-499E-46BC-9C97-2BE68C58D892}"/>
              </a:ext>
            </a:extLst>
          </p:cNvPr>
          <p:cNvSpPr txBox="1"/>
          <p:nvPr/>
        </p:nvSpPr>
        <p:spPr>
          <a:xfrm>
            <a:off x="8759152" y="4149020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B93A6-9414-43C7-A200-4969003CE0F0}"/>
              </a:ext>
            </a:extLst>
          </p:cNvPr>
          <p:cNvSpPr txBox="1"/>
          <p:nvPr/>
        </p:nvSpPr>
        <p:spPr>
          <a:xfrm>
            <a:off x="8749527" y="3515611"/>
            <a:ext cx="62068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Gap: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BCB2D-B85E-4CD1-A0A9-90AA6D9DC98A}"/>
              </a:ext>
            </a:extLst>
          </p:cNvPr>
          <p:cNvSpPr txBox="1"/>
          <p:nvPr/>
        </p:nvSpPr>
        <p:spPr>
          <a:xfrm>
            <a:off x="326966" y="5662289"/>
            <a:ext cx="1050713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gaps in DR-TB notification, enrolment and treatment success are huge!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9CBED-6AEA-4107-872A-6AC73BB6DA13}"/>
              </a:ext>
            </a:extLst>
          </p:cNvPr>
          <p:cNvSpPr txBox="1"/>
          <p:nvPr/>
        </p:nvSpPr>
        <p:spPr>
          <a:xfrm>
            <a:off x="9751312" y="3795076"/>
            <a:ext cx="21663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https://www.who.int/teams/global-tuberculosis-programme/tb-reports/global-tuberculosis-report-2020</a:t>
            </a:r>
            <a:r>
              <a:rPr lang="en-US" sz="1100" dirty="0"/>
              <a:t>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79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EDC4-AEC8-4F1C-BB58-2A63F33B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1" y="454157"/>
            <a:ext cx="8943502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burden countries (HBC)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new list 2021-2025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0A7A8-AF38-4788-9E47-89FACBAC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1" y="1825625"/>
            <a:ext cx="30792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Countries in the Western Pacific Region with high MDR-TB burden: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Mongolia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Papua New Guinea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Philippines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Vietnam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BB65D-B582-4297-8F11-AFF97BE6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48" y="2293340"/>
            <a:ext cx="8170614" cy="4564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9A3A3-25B6-48D0-9F6D-923A65BF8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43" t="47174" r="14052" b="17323"/>
          <a:stretch/>
        </p:blipFill>
        <p:spPr>
          <a:xfrm>
            <a:off x="10686364" y="176264"/>
            <a:ext cx="1366098" cy="188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95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993ED-476D-424E-94AA-AF9F9491EAE1}"/>
</file>

<file path=customXml/itemProps2.xml><?xml version="1.0" encoding="utf-8"?>
<ds:datastoreItem xmlns:ds="http://schemas.openxmlformats.org/officeDocument/2006/customXml" ds:itemID="{F32AF393-C725-4E6A-9B5E-580F423ADD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27E18A-CB16-4023-898D-CBC2840767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12777</TotalTime>
  <Words>709</Words>
  <Application>Microsoft Office PowerPoint</Application>
  <PresentationFormat>Widescreen</PresentationFormat>
  <Paragraphs>151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Rounded MT Bold</vt:lpstr>
      <vt:lpstr>Calibri</vt:lpstr>
      <vt:lpstr>Calibri Light</vt:lpstr>
      <vt:lpstr>Office Theme</vt:lpstr>
      <vt:lpstr>Scale (Magnitude) of the TB problem </vt:lpstr>
      <vt:lpstr>Outline  </vt:lpstr>
      <vt:lpstr>Global, regional and country, 2019  </vt:lpstr>
      <vt:lpstr>Definition of terms  </vt:lpstr>
      <vt:lpstr>PowerPoint Presentation</vt:lpstr>
      <vt:lpstr>PowerPoint Presentation</vt:lpstr>
      <vt:lpstr>PowerPoint Presentation</vt:lpstr>
      <vt:lpstr>Global, regional and country, 2019  </vt:lpstr>
      <vt:lpstr>High burden countries (HBC)  The new list 2021-2025 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literacy materials for DR-TB</dc:title>
  <dc:creator>Mamel Quelapio</dc:creator>
  <cp:lastModifiedBy>Mamel Quelapio</cp:lastModifiedBy>
  <cp:revision>114</cp:revision>
  <dcterms:created xsi:type="dcterms:W3CDTF">2021-06-17T16:57:52Z</dcterms:created>
  <dcterms:modified xsi:type="dcterms:W3CDTF">2021-08-23T01:10:09Z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