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5" r:id="rId6"/>
    <p:sldId id="268" r:id="rId7"/>
    <p:sldId id="283" r:id="rId8"/>
    <p:sldId id="2461" r:id="rId9"/>
    <p:sldId id="24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6B54-41FA-4117-837C-CF0EC86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4E958-8E78-47F5-9F1A-0B7CF0834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B762-5855-4EF0-AFF4-DC7A97F1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230A-04FB-497A-93E8-EAB4B4CE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8439-C960-4D19-9E69-734078DF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7C9D-CAED-4A7F-BA91-9EAD1F81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E512D-C322-44C3-B4FB-3003B8EF3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DCB3-E9F0-409A-9BE2-61CFF48E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6BEE-4C0F-4599-8DEE-D8849E60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DCF-1313-4B6C-95E3-7139A36E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D6B01-07BE-4D75-AD41-DED686D0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8A2D4-213C-4A7E-A2BE-A0965221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07EE-3D7E-41FF-B295-3A7FBCF5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91103-D9D0-4B59-96E6-6D264EDD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2B0D-7487-4FAD-A967-1908D068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4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5692-EA17-48B1-9CC1-743466E2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1E11-491C-429D-973A-019B6A93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8B26-75DE-4CD8-BB1C-1F28203A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7043-06CC-47AD-A740-B74E9AD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34F2-2322-42F7-9990-8CFA5162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F649-6FB7-47BB-ADFC-5D7896A2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52E8-34C7-45E5-AC96-8C313A04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2D45-5DCB-4600-B0DE-76C5F9E0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A8B9-D239-4DC9-958C-61061D4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ADA87-1912-476A-B9A0-FCA936BB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5C35-1267-44B1-AD96-FF773D3C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C532-4027-4481-9DC2-2B7E4D624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9D28-FD24-4A85-813B-45F4A11C5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A93F-928E-425C-80DA-B9FA8B63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BAB2A-EE3C-4E54-8E37-342DBA61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97CF-D779-4722-9D73-45F02BB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B4FC-ED02-440B-B98E-E7C6245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DF0A-AAB6-4149-BAD5-74C5E950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58A5-9AE3-4A95-B6D9-D731C53A9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A5F72-76FC-4512-894C-E341921B0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58B5C-4B02-41FD-BC17-4811B28C1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40F54-9107-4292-B674-DDF7A759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45B8B-48E2-43BC-9F91-178F0647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4F666-7D4F-4C51-9FCA-05473028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6104-B2FF-432F-B022-93C0DAE8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5EA82-E16C-4711-BDB8-6770D8E6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F221D-0CD2-482C-88F8-898D6ADB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59F3E-75A9-4A8B-8B9C-BFB41D2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6E51A-86AF-46EB-A8FA-109EDDAA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BB072-F12D-467A-A1C0-8E3FF34E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7C420-1FB3-43B8-99F6-5D697EE8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F36A-6DB2-4EA7-9969-1260B926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00AC-3A65-447D-81A1-90B8BEC0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610F4-77BD-4BB5-AF5F-1F13E2A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BDE36-8A18-4DEC-B406-8A5145B0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6F7C-5541-46E5-92A7-6D4A6F7D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EB7D-292B-49A1-B36D-154F9BA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19F-44E1-486D-B597-7220D1EE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B779D-91D1-4717-8F82-4547A20F3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22ADD-67F0-416D-82A9-D1D8FD970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A0A4-2A31-4E60-B04C-A6872D7A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40B65-3AEE-44A5-A609-74970A67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F888A-8CFE-47E1-BBBA-DC4E7529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9070B-895A-401F-A0D5-4E5C5BB0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62A3-DA65-4CE6-BBBC-F6B9F816A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1D94-EA82-49CA-9383-251A43A0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D869-93D5-4BA9-94AA-6B4286E9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C3DD-D614-4031-B9BB-B7E2608C4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572-2D08-40DA-A874-EEBD341C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2699" y="1117600"/>
            <a:ext cx="6162907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Development of training materials for drug-resistant TB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46FC1-3584-4C9F-8682-974670E07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2699" y="3245199"/>
            <a:ext cx="5705706" cy="333301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Series of interactive workshops with </a:t>
            </a:r>
            <a:r>
              <a:rPr lang="en-US" sz="2800" dirty="0" err="1"/>
              <a:t>TBPeople</a:t>
            </a:r>
            <a:r>
              <a:rPr lang="en-US" sz="2800" dirty="0"/>
              <a:t> Philippines </a:t>
            </a:r>
          </a:p>
          <a:p>
            <a:r>
              <a:rPr lang="en-US" dirty="0"/>
              <a:t>18 Jun - 9 July 2021</a:t>
            </a:r>
          </a:p>
          <a:p>
            <a:endParaRPr lang="en-US" sz="2800" dirty="0"/>
          </a:p>
          <a:p>
            <a:pPr>
              <a:spcBef>
                <a:spcPts val="0"/>
              </a:spcBef>
            </a:pPr>
            <a:r>
              <a:rPr lang="en-US" dirty="0"/>
              <a:t>Maria Imelda (Mamel) Quelapio. MD</a:t>
            </a:r>
          </a:p>
          <a:p>
            <a:pPr>
              <a:spcBef>
                <a:spcPts val="0"/>
              </a:spcBef>
            </a:pPr>
            <a:r>
              <a:rPr lang="en-US" dirty="0"/>
              <a:t>Consultant, TB Alliance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CCA3A-1692-43A9-9116-ABD3AD9E9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9" t="2371" r="2033" b="85185"/>
          <a:stretch/>
        </p:blipFill>
        <p:spPr>
          <a:xfrm>
            <a:off x="10399783" y="4070171"/>
            <a:ext cx="897314" cy="6914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081C4F-EEE2-4DCF-A6A1-9C5DB238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7" y="300919"/>
            <a:ext cx="4010801" cy="20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7D49119-2F57-4A35-98B1-9B94F5A1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6" y="2307292"/>
            <a:ext cx="4010802" cy="20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9F42D3-3920-41AB-AD9A-173ABCE3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6" y="4314675"/>
            <a:ext cx="4010802" cy="20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2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2B62820-14F9-40ED-9535-306555675A6C}"/>
              </a:ext>
            </a:extLst>
          </p:cNvPr>
          <p:cNvCxnSpPr/>
          <p:nvPr/>
        </p:nvCxnSpPr>
        <p:spPr>
          <a:xfrm rot="5400000" flipH="1" flipV="1">
            <a:off x="3717553" y="2834641"/>
            <a:ext cx="1368723" cy="1188720"/>
          </a:xfrm>
          <a:prstGeom prst="bentConnector3">
            <a:avLst>
              <a:gd name="adj1" fmla="val 102089"/>
            </a:avLst>
          </a:prstGeom>
          <a:ln w="142875" cmpd="tri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2B5BB6-D535-4FD5-ADFC-2E4EA0E5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6" y="667530"/>
            <a:ext cx="4267813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PROCESS OF MATERIAL DEVELOPMENT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44A73-AED6-40CD-920D-8E8C7406D6A4}"/>
              </a:ext>
            </a:extLst>
          </p:cNvPr>
          <p:cNvSpPr txBox="1"/>
          <p:nvPr/>
        </p:nvSpPr>
        <p:spPr>
          <a:xfrm>
            <a:off x="2627587" y="3713478"/>
            <a:ext cx="252427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Feedback from TB People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6016B16-4083-48BD-AB12-80010AA590DF}"/>
              </a:ext>
            </a:extLst>
          </p:cNvPr>
          <p:cNvCxnSpPr/>
          <p:nvPr/>
        </p:nvCxnSpPr>
        <p:spPr>
          <a:xfrm rot="5400000" flipH="1" flipV="1">
            <a:off x="1348867" y="4280534"/>
            <a:ext cx="1368723" cy="1188720"/>
          </a:xfrm>
          <a:prstGeom prst="bentConnector3">
            <a:avLst>
              <a:gd name="adj1" fmla="val 102089"/>
            </a:avLst>
          </a:prstGeom>
          <a:ln w="142875" cmpd="tri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1CD399-6FB1-4F7A-960A-F27401F6AD4B}"/>
              </a:ext>
            </a:extLst>
          </p:cNvPr>
          <p:cNvSpPr txBox="1"/>
          <p:nvPr/>
        </p:nvSpPr>
        <p:spPr>
          <a:xfrm>
            <a:off x="466661" y="5341283"/>
            <a:ext cx="216092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Presentation (interactive) 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E3BDD5E-7FEF-4AE5-9166-4C861917908B}"/>
              </a:ext>
            </a:extLst>
          </p:cNvPr>
          <p:cNvCxnSpPr/>
          <p:nvPr/>
        </p:nvCxnSpPr>
        <p:spPr>
          <a:xfrm rot="5400000" flipH="1" flipV="1">
            <a:off x="6061354" y="1032602"/>
            <a:ext cx="1368723" cy="1188720"/>
          </a:xfrm>
          <a:prstGeom prst="bentConnector3">
            <a:avLst>
              <a:gd name="adj1" fmla="val 102089"/>
            </a:avLst>
          </a:prstGeom>
          <a:ln w="142875" cmpd="tri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FC28E5-143F-4F96-8E7C-2CF2B604A5EA}"/>
              </a:ext>
            </a:extLst>
          </p:cNvPr>
          <p:cNvSpPr txBox="1"/>
          <p:nvPr/>
        </p:nvSpPr>
        <p:spPr>
          <a:xfrm>
            <a:off x="4989439" y="2145754"/>
            <a:ext cx="220628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Review by TBA and NTP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23BF9-3A30-48B5-97A1-3264F9453CDB}"/>
              </a:ext>
            </a:extLst>
          </p:cNvPr>
          <p:cNvSpPr txBox="1"/>
          <p:nvPr/>
        </p:nvSpPr>
        <p:spPr>
          <a:xfrm>
            <a:off x="7794470" y="3590948"/>
            <a:ext cx="3930869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OF TRAINERS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EBB6A44-1C40-4C1B-89AB-071E903F3F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63333" y="1621792"/>
            <a:ext cx="2552700" cy="1422397"/>
          </a:xfrm>
          <a:prstGeom prst="bentConnector3">
            <a:avLst>
              <a:gd name="adj1" fmla="val -3114"/>
            </a:avLst>
          </a:prstGeom>
          <a:ln w="142875" cmpd="tri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981F0F-9DB5-4CB6-A242-7AEF8F7A0338}"/>
              </a:ext>
            </a:extLst>
          </p:cNvPr>
          <p:cNvSpPr txBox="1"/>
          <p:nvPr/>
        </p:nvSpPr>
        <p:spPr>
          <a:xfrm>
            <a:off x="7340075" y="504570"/>
            <a:ext cx="2361485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Finalized presentation for advocates </a:t>
            </a:r>
          </a:p>
        </p:txBody>
      </p:sp>
    </p:spTree>
    <p:extLst>
      <p:ext uri="{BB962C8B-B14F-4D97-AF65-F5344CB8AC3E}">
        <p14:creationId xmlns:p14="http://schemas.microsoft.com/office/powerpoint/2010/main" val="772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CFFC-D31C-4490-81F0-C5FF856F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0" y="3429000"/>
            <a:ext cx="568959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Topics most relevant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advocates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for people with TB 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for family 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for the community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know and understand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2C36C1-B613-4A0D-979F-B0CB80C18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33520"/>
              </p:ext>
            </p:extLst>
          </p:nvPr>
        </p:nvGraphicFramePr>
        <p:xfrm>
          <a:off x="6556000" y="775740"/>
          <a:ext cx="4930400" cy="5306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30400">
                  <a:extLst>
                    <a:ext uri="{9D8B030D-6E8A-4147-A177-3AD203B41FA5}">
                      <a16:colId xmlns:a16="http://schemas.microsoft.com/office/drawing/2014/main" val="3769686270"/>
                    </a:ext>
                  </a:extLst>
                </a:gridCol>
              </a:tblGrid>
              <a:tr h="503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TOPICS (DR-TB)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71813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BACKGROUND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40847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DIAGNOSIS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70999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TREATMENT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493586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32122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Regimens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4590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BPaL Operational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91254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PATIENT MONITORING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85099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For treatment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84159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For drug safety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2377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FEF6EC-2E1D-4E55-9B40-DFF8E48DFADF}"/>
              </a:ext>
            </a:extLst>
          </p:cNvPr>
          <p:cNvSpPr txBox="1"/>
          <p:nvPr/>
        </p:nvSpPr>
        <p:spPr>
          <a:xfrm>
            <a:off x="7481419" y="6082260"/>
            <a:ext cx="307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TB People, TB Alliance </a:t>
            </a:r>
          </a:p>
        </p:txBody>
      </p:sp>
    </p:spTree>
    <p:extLst>
      <p:ext uri="{BB962C8B-B14F-4D97-AF65-F5344CB8AC3E}">
        <p14:creationId xmlns:p14="http://schemas.microsoft.com/office/powerpoint/2010/main" val="49016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5BB6-D535-4FD5-ADFC-2E4EA0E5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45" y="361600"/>
            <a:ext cx="10515600" cy="7664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TIMELINES OF MATERIAL DEVELOPMENT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87474B-1BCF-4864-8544-050E7E3AC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77065"/>
              </p:ext>
            </p:extLst>
          </p:nvPr>
        </p:nvGraphicFramePr>
        <p:xfrm>
          <a:off x="922857" y="1361396"/>
          <a:ext cx="7166922" cy="440613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2628">
                  <a:extLst>
                    <a:ext uri="{9D8B030D-6E8A-4147-A177-3AD203B41FA5}">
                      <a16:colId xmlns:a16="http://schemas.microsoft.com/office/drawing/2014/main" val="1000396043"/>
                    </a:ext>
                  </a:extLst>
                </a:gridCol>
                <a:gridCol w="1940082">
                  <a:extLst>
                    <a:ext uri="{9D8B030D-6E8A-4147-A177-3AD203B41FA5}">
                      <a16:colId xmlns:a16="http://schemas.microsoft.com/office/drawing/2014/main" val="43213593"/>
                    </a:ext>
                  </a:extLst>
                </a:gridCol>
                <a:gridCol w="1864212">
                  <a:extLst>
                    <a:ext uri="{9D8B030D-6E8A-4147-A177-3AD203B41FA5}">
                      <a16:colId xmlns:a16="http://schemas.microsoft.com/office/drawing/2014/main" val="1090841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TOPIC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Presentation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Feedback from TBP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0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TREATMENT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23933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1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Regimens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45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BPaL Operational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8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PATIENT MONITORING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31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For treatment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9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For drug safety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June 28, July 1,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Jun 30, Jul 3,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5349"/>
                  </a:ext>
                </a:extLst>
              </a:tr>
              <a:tr h="41325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 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DIAGNOSIS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185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8C2464-0F7B-43FD-84C9-288657CDF6DF}"/>
              </a:ext>
            </a:extLst>
          </p:cNvPr>
          <p:cNvSpPr txBox="1"/>
          <p:nvPr/>
        </p:nvSpPr>
        <p:spPr>
          <a:xfrm>
            <a:off x="9022080" y="1361396"/>
            <a:ext cx="209296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Review by the NTP and TB Alliance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5885A-8F29-4B31-8621-7133561C01B0}"/>
              </a:ext>
            </a:extLst>
          </p:cNvPr>
          <p:cNvSpPr txBox="1"/>
          <p:nvPr/>
        </p:nvSpPr>
        <p:spPr>
          <a:xfrm>
            <a:off x="9184641" y="3429000"/>
            <a:ext cx="192023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Finalization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E8FCC3A-6E0D-421F-B227-E426E37FC144}"/>
              </a:ext>
            </a:extLst>
          </p:cNvPr>
          <p:cNvSpPr/>
          <p:nvPr/>
        </p:nvSpPr>
        <p:spPr>
          <a:xfrm>
            <a:off x="8310880" y="1584960"/>
            <a:ext cx="477520" cy="44704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6C96738-9CAE-45C2-9157-AF27FAAC87DA}"/>
              </a:ext>
            </a:extLst>
          </p:cNvPr>
          <p:cNvSpPr/>
          <p:nvPr/>
        </p:nvSpPr>
        <p:spPr>
          <a:xfrm>
            <a:off x="9956800" y="2818002"/>
            <a:ext cx="406400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11242-BAA9-4475-9A8B-70CB4B473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25579"/>
              </p:ext>
            </p:extLst>
          </p:nvPr>
        </p:nvGraphicFramePr>
        <p:xfrm>
          <a:off x="933017" y="5788025"/>
          <a:ext cx="7166922" cy="883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2628">
                  <a:extLst>
                    <a:ext uri="{9D8B030D-6E8A-4147-A177-3AD203B41FA5}">
                      <a16:colId xmlns:a16="http://schemas.microsoft.com/office/drawing/2014/main" val="3267231892"/>
                    </a:ext>
                  </a:extLst>
                </a:gridCol>
                <a:gridCol w="1940082">
                  <a:extLst>
                    <a:ext uri="{9D8B030D-6E8A-4147-A177-3AD203B41FA5}">
                      <a16:colId xmlns:a16="http://schemas.microsoft.com/office/drawing/2014/main" val="723766913"/>
                    </a:ext>
                  </a:extLst>
                </a:gridCol>
                <a:gridCol w="1864212">
                  <a:extLst>
                    <a:ext uri="{9D8B030D-6E8A-4147-A177-3AD203B41FA5}">
                      <a16:colId xmlns:a16="http://schemas.microsoft.com/office/drawing/2014/main" val="705228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TRAINING OF TRAINERS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23-25 Aug 2021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49A0-7090-474F-B979-5C42BC0F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9053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BACKGROUND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references: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24B7-3A18-4771-B179-3D7EC773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4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FA496-F61B-4F43-8E5E-9D49E0EB6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24" t="45587" r="23879" b="15737"/>
          <a:stretch/>
        </p:blipFill>
        <p:spPr>
          <a:xfrm>
            <a:off x="8710495" y="2142847"/>
            <a:ext cx="2314053" cy="3269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0242EA-EEA4-4075-A667-C2535340963A}"/>
              </a:ext>
            </a:extLst>
          </p:cNvPr>
          <p:cNvSpPr/>
          <p:nvPr/>
        </p:nvSpPr>
        <p:spPr>
          <a:xfrm>
            <a:off x="0" y="0"/>
            <a:ext cx="12192000" cy="751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B. DEVELOPMENT OF LITERACY MATERIALS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8D83CC-C8E1-427C-A1E4-CD62207539A4}"/>
              </a:ext>
            </a:extLst>
          </p:cNvPr>
          <p:cNvGrpSpPr/>
          <p:nvPr/>
        </p:nvGrpSpPr>
        <p:grpSpPr>
          <a:xfrm>
            <a:off x="662867" y="2196076"/>
            <a:ext cx="3643923" cy="4296164"/>
            <a:chOff x="8236628" y="49930"/>
            <a:chExt cx="3185202" cy="37708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9A1F99-B43C-44AE-B6ED-F2D43D477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313" t="51438" r="1206" b="17125"/>
            <a:stretch/>
          </p:blipFill>
          <p:spPr>
            <a:xfrm>
              <a:off x="8236628" y="49930"/>
              <a:ext cx="1925014" cy="27765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00F7C6-5FAF-4D3A-8259-A4D809FB6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000" t="53521" r="23189" b="9588"/>
            <a:stretch/>
          </p:blipFill>
          <p:spPr>
            <a:xfrm>
              <a:off x="9368859" y="1031394"/>
              <a:ext cx="2052971" cy="27893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7F71B3-3D1C-4AAE-AD92-95C0206CF22E}"/>
                </a:ext>
              </a:extLst>
            </p:cNvPr>
            <p:cNvSpPr txBox="1"/>
            <p:nvPr/>
          </p:nvSpPr>
          <p:spPr>
            <a:xfrm>
              <a:off x="8751455" y="2869174"/>
              <a:ext cx="577314" cy="32417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A33BDF6A-7CD2-475A-8F92-B1318BC60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71" t="17596" r="42746" b="5986"/>
          <a:stretch/>
        </p:blipFill>
        <p:spPr>
          <a:xfrm>
            <a:off x="4828982" y="2132133"/>
            <a:ext cx="2309049" cy="3310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A233A0-F123-4804-9471-062755FB45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02" t="46999" r="21479" b="3461"/>
          <a:stretch/>
        </p:blipFill>
        <p:spPr>
          <a:xfrm>
            <a:off x="5833639" y="3257151"/>
            <a:ext cx="2256575" cy="32350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F21E0-2C13-4A9F-A29F-B3EFF9AE8864}"/>
              </a:ext>
            </a:extLst>
          </p:cNvPr>
          <p:cNvSpPr txBox="1"/>
          <p:nvPr/>
        </p:nvSpPr>
        <p:spPr>
          <a:xfrm>
            <a:off x="5138023" y="5482111"/>
            <a:ext cx="65274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A6683-861F-4490-9A8B-8D9F6FF66AC3}"/>
              </a:ext>
            </a:extLst>
          </p:cNvPr>
          <p:cNvSpPr txBox="1"/>
          <p:nvPr/>
        </p:nvSpPr>
        <p:spPr>
          <a:xfrm>
            <a:off x="9681678" y="5456375"/>
            <a:ext cx="65274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5706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4C5-746C-4BE0-AA84-D8FA18E5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Core features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0A72-8E02-4F02-8286-5E25BFD7B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80" y="1690688"/>
            <a:ext cx="1012952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Simplified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Accurate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Aligned with WHO, NTP policies and guidelines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Consistent with TB Alliance principles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Patient-/people-centered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30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9891-6798-4770-BA43-56CC24F7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3792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Compassionate language in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BDEF-E23A-4D56-9463-45ACDD0E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CDE5A9-954D-47CF-AF86-C0ED40269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91566"/>
              </p:ext>
            </p:extLst>
          </p:nvPr>
        </p:nvGraphicFramePr>
        <p:xfrm>
          <a:off x="1319088" y="1433830"/>
          <a:ext cx="9729912" cy="4351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08019">
                  <a:extLst>
                    <a:ext uri="{9D8B030D-6E8A-4147-A177-3AD203B41FA5}">
                      <a16:colId xmlns:a16="http://schemas.microsoft.com/office/drawing/2014/main" val="2239841227"/>
                    </a:ext>
                  </a:extLst>
                </a:gridCol>
                <a:gridCol w="3621893">
                  <a:extLst>
                    <a:ext uri="{9D8B030D-6E8A-4147-A177-3AD203B41FA5}">
                      <a16:colId xmlns:a16="http://schemas.microsoft.com/office/drawing/2014/main" val="417510522"/>
                    </a:ext>
                  </a:extLst>
                </a:gridCol>
              </a:tblGrid>
              <a:tr h="59478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PREFERRED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INSTEAD OF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200195"/>
                  </a:ext>
                </a:extLst>
              </a:tr>
              <a:tr h="563483">
                <a:tc>
                  <a:txBody>
                    <a:bodyPr/>
                    <a:lstStyle/>
                    <a:p>
                      <a:r>
                        <a:rPr lang="en-US" sz="3000" dirty="0"/>
                        <a:t>Person with TB (PWTB)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Patient; client; “case”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25035"/>
                  </a:ext>
                </a:extLst>
              </a:tr>
              <a:tr h="1502620">
                <a:tc>
                  <a:txBody>
                    <a:bodyPr/>
                    <a:lstStyle/>
                    <a:p>
                      <a:r>
                        <a:rPr lang="en-US" sz="3000" dirty="0"/>
                        <a:t>Person with TB symptoms</a:t>
                      </a:r>
                    </a:p>
                    <a:p>
                      <a:r>
                        <a:rPr lang="en-US" sz="3000" dirty="0"/>
                        <a:t>Person to be evaluated for TB </a:t>
                      </a:r>
                    </a:p>
                    <a:p>
                      <a:r>
                        <a:rPr lang="en-US" sz="3000" dirty="0"/>
                        <a:t>Presumptive TB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TB suspect</a:t>
                      </a:r>
                    </a:p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69457"/>
                  </a:ext>
                </a:extLst>
              </a:tr>
              <a:tr h="563483">
                <a:tc>
                  <a:txBody>
                    <a:bodyPr/>
                    <a:lstStyle/>
                    <a:p>
                      <a:r>
                        <a:rPr lang="en-US" sz="3000" dirty="0"/>
                        <a:t>Adherence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46118"/>
                  </a:ext>
                </a:extLst>
              </a:tr>
              <a:tr h="563483">
                <a:tc>
                  <a:txBody>
                    <a:bodyPr/>
                    <a:lstStyle/>
                    <a:p>
                      <a:r>
                        <a:rPr lang="en-US" sz="3000" dirty="0"/>
                        <a:t>Person lost to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Defaulter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95079"/>
                  </a:ext>
                </a:extLst>
              </a:tr>
              <a:tr h="563483">
                <a:tc>
                  <a:txBody>
                    <a:bodyPr/>
                    <a:lstStyle/>
                    <a:p>
                      <a:r>
                        <a:rPr lang="en-US" sz="3000" dirty="0"/>
                        <a:t>TB prevention and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TB control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005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36C4C5D-88C6-4795-99FE-E6ECF1C1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8" t="62144" r="35778" b="34115"/>
          <a:stretch/>
        </p:blipFill>
        <p:spPr>
          <a:xfrm>
            <a:off x="9098646" y="6107400"/>
            <a:ext cx="2559954" cy="63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96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F82-EF0A-4C23-8E35-64BD2C0C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6089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Overall learning objectives of the training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014F-9903-4AE6-98AB-CD290320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585"/>
            <a:ext cx="10515600" cy="22569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At the end of the Training of Trainers, the participant is able to: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600" b="1" dirty="0"/>
              <a:t>Understand and be able to recall </a:t>
            </a:r>
            <a:r>
              <a:rPr lang="en-US" sz="2600" dirty="0"/>
              <a:t>the major aspects of drug-resistant TB based on WHO and country guidelines through simplified information, such as key definitions, scale of the problem, diagnosis, treatment and patient monitoring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24CE9B-A102-4899-9542-72FD071E7F61}"/>
              </a:ext>
            </a:extLst>
          </p:cNvPr>
          <p:cNvSpPr txBox="1">
            <a:spLocks/>
          </p:cNvSpPr>
          <p:nvPr/>
        </p:nvSpPr>
        <p:spPr>
          <a:xfrm>
            <a:off x="838200" y="4316254"/>
            <a:ext cx="10515600" cy="109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None/>
            </a:pPr>
            <a:r>
              <a:rPr lang="en-US" sz="2600" b="1" dirty="0"/>
              <a:t>2.  Use the information </a:t>
            </a:r>
            <a:r>
              <a:rPr lang="en-US" sz="2600" dirty="0"/>
              <a:t>he learns in the context of his </a:t>
            </a:r>
            <a:r>
              <a:rPr lang="en-US" sz="2600" b="1" dirty="0"/>
              <a:t>task as an advocate   </a:t>
            </a:r>
            <a:r>
              <a:rPr lang="en-US" sz="2600" dirty="0"/>
              <a:t>for persons with TB (PWTB)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7A6A6C-E413-47FF-BAD1-502C4FA7634A}"/>
              </a:ext>
            </a:extLst>
          </p:cNvPr>
          <p:cNvSpPr txBox="1">
            <a:spLocks/>
          </p:cNvSpPr>
          <p:nvPr/>
        </p:nvSpPr>
        <p:spPr>
          <a:xfrm>
            <a:off x="838200" y="5239703"/>
            <a:ext cx="9961880" cy="101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ct val="100000"/>
              </a:lnSpc>
              <a:buNone/>
            </a:pPr>
            <a:r>
              <a:rPr lang="en-US" sz="2600" b="1" dirty="0"/>
              <a:t>3.</a:t>
            </a:r>
            <a:r>
              <a:rPr lang="en-US" sz="2600" dirty="0"/>
              <a:t> </a:t>
            </a:r>
            <a:r>
              <a:rPr lang="en-US" sz="2600" b="1" dirty="0"/>
              <a:t>Use the information in developing literacy materials </a:t>
            </a:r>
            <a:r>
              <a:rPr lang="en-US" sz="2600" dirty="0"/>
              <a:t>with focused messages for PWTB, their family members and community advocates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800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5D572-2D08-40DA-A874-EEBD341C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very much!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3B281-0EC3-4B74-B0D7-B5A00F050AA4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The development of these training materials intended for TB advocates is through the support of TB Alliance, a not-for-profit organization dedicated to the discovery, development and delivery of better, faster-acting and affordable tuberculosis drugs available to those in need.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079298-FE1B-4B01-8F05-B7F6892C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01" t="60190" r="28750" b="16926"/>
          <a:stretch/>
        </p:blipFill>
        <p:spPr>
          <a:xfrm>
            <a:off x="2500460" y="2290936"/>
            <a:ext cx="7178888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31E168-9020-47C1-AD60-B5A6CA269AA0}"/>
</file>

<file path=customXml/itemProps2.xml><?xml version="1.0" encoding="utf-8"?>
<ds:datastoreItem xmlns:ds="http://schemas.openxmlformats.org/officeDocument/2006/customXml" ds:itemID="{74C64BDC-9084-41E9-968C-ED77C5AC0159}"/>
</file>

<file path=customXml/itemProps3.xml><?xml version="1.0" encoding="utf-8"?>
<ds:datastoreItem xmlns:ds="http://schemas.openxmlformats.org/officeDocument/2006/customXml" ds:itemID="{CC583CE0-7489-4947-805E-DF9EF6A6F42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Development of training materials for drug-resistant TB</vt:lpstr>
      <vt:lpstr>PROCESS OF MATERIAL DEVELOPMENT </vt:lpstr>
      <vt:lpstr>Topics most relevant  - for advocates - for people with TB  - for family  - for the community   to know and understand    </vt:lpstr>
      <vt:lpstr>TIMELINES OF MATERIAL DEVELOPMENT </vt:lpstr>
      <vt:lpstr>BACKGROUND Main references: </vt:lpstr>
      <vt:lpstr>Core features of materials</vt:lpstr>
      <vt:lpstr>Compassionate language in TB</vt:lpstr>
      <vt:lpstr>Overall learning objectives of the training materials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training materials for drug-resistant TB</dc:title>
  <dc:creator>Mamel Quelapio</dc:creator>
  <cp:lastModifiedBy>Mamel Quelapio</cp:lastModifiedBy>
  <cp:revision>2</cp:revision>
  <dcterms:created xsi:type="dcterms:W3CDTF">2021-08-25T03:17:52Z</dcterms:created>
  <dcterms:modified xsi:type="dcterms:W3CDTF">2021-08-25T03:19:33Z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